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73" r:id="rId2"/>
    <p:sldId id="261" r:id="rId3"/>
    <p:sldId id="285" r:id="rId4"/>
    <p:sldId id="287" r:id="rId5"/>
    <p:sldId id="288" r:id="rId6"/>
    <p:sldId id="293" r:id="rId7"/>
    <p:sldId id="294" r:id="rId8"/>
    <p:sldId id="289" r:id="rId9"/>
    <p:sldId id="290" r:id="rId10"/>
    <p:sldId id="291" r:id="rId11"/>
    <p:sldId id="292" r:id="rId12"/>
    <p:sldId id="272" r:id="rId13"/>
    <p:sldId id="283" r:id="rId14"/>
    <p:sldId id="307" r:id="rId15"/>
    <p:sldId id="303" r:id="rId16"/>
    <p:sldId id="301" r:id="rId17"/>
    <p:sldId id="302" r:id="rId18"/>
    <p:sldId id="304" r:id="rId19"/>
    <p:sldId id="305" r:id="rId20"/>
    <p:sldId id="306" r:id="rId21"/>
    <p:sldId id="300" r:id="rId22"/>
    <p:sldId id="308" r:id="rId23"/>
    <p:sldId id="309" r:id="rId24"/>
    <p:sldId id="265" r:id="rId25"/>
    <p:sldId id="268" r:id="rId26"/>
    <p:sldId id="311" r:id="rId27"/>
    <p:sldId id="312" r:id="rId28"/>
    <p:sldId id="313" r:id="rId29"/>
    <p:sldId id="314" r:id="rId30"/>
    <p:sldId id="434" r:id="rId31"/>
    <p:sldId id="445" r:id="rId32"/>
    <p:sldId id="437" r:id="rId33"/>
    <p:sldId id="446" r:id="rId34"/>
    <p:sldId id="447" r:id="rId35"/>
    <p:sldId id="448" r:id="rId36"/>
    <p:sldId id="450" r:id="rId37"/>
    <p:sldId id="451" r:id="rId38"/>
    <p:sldId id="449" r:id="rId39"/>
    <p:sldId id="452" r:id="rId40"/>
    <p:sldId id="453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3794" autoAdjust="0"/>
  </p:normalViewPr>
  <p:slideViewPr>
    <p:cSldViewPr snapToGrid="0">
      <p:cViewPr varScale="1">
        <p:scale>
          <a:sx n="58" d="100"/>
          <a:sy n="58" d="100"/>
        </p:scale>
        <p:origin x="9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E1DEC-2CB7-4871-B5AF-E3390CB95702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241B33-D91B-4C25-AB9D-46ABE87CA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33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Remember the show the code</a:t>
            </a:r>
          </a:p>
          <a:p>
            <a:r>
              <a:rPr lang="en-US" dirty="0">
                <a:solidFill>
                  <a:schemeClr val="bg1"/>
                </a:solidFill>
              </a:rPr>
              <a:t>Shoot for 45-50 mins so there is time for questions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53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5706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48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 lot you can do in </a:t>
            </a:r>
            <a:r>
              <a:rPr lang="en-US" dirty="0" err="1"/>
              <a:t>mclust</a:t>
            </a:r>
            <a:r>
              <a:rPr lang="en-US" dirty="0"/>
              <a:t>, including using Bayesian approaches by imputing prior information (group assignments from current taxonomy for example). </a:t>
            </a:r>
            <a:r>
              <a:rPr lang="en-US" dirty="0" err="1"/>
              <a:t>Mclust</a:t>
            </a:r>
            <a:r>
              <a:rPr lang="en-US" dirty="0"/>
              <a:t> has a good manual available that is easy to find online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308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Daisy can also generate a Euclidian distance matrix using the proper option</a:t>
            </a:r>
          </a:p>
          <a:p>
            <a:r>
              <a:rPr lang="en-US" dirty="0"/>
              <a:t>If non numeric variables are present, Gower will be selected automatically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488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factors and why do we care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41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Mutate, what is it and what is the basic syntax</a:t>
            </a:r>
          </a:p>
          <a:p>
            <a:r>
              <a:rPr lang="en-US" dirty="0" err="1"/>
              <a:t>As_factor</a:t>
            </a:r>
            <a:r>
              <a:rPr lang="en-US" dirty="0"/>
              <a:t>()</a:t>
            </a:r>
          </a:p>
          <a:p>
            <a:r>
              <a:rPr lang="en-US" dirty="0"/>
              <a:t>Can also force </a:t>
            </a:r>
            <a:r>
              <a:rPr lang="en-US" dirty="0" err="1"/>
              <a:t>as_numeric</a:t>
            </a:r>
            <a:r>
              <a:rPr lang="en-US" dirty="0"/>
              <a:t> if R is confused at 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146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factors and why do we care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761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factors and why do we care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18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factors and why do we care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822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methods are available for what data?</a:t>
            </a:r>
          </a:p>
          <a:p>
            <a:r>
              <a:rPr lang="en-US" dirty="0">
                <a:solidFill>
                  <a:schemeClr val="bg1"/>
                </a:solidFill>
              </a:rPr>
              <a:t>Numeric data (including shape traces) with nothing missing: PCA, Normal (Gaussian) Mixture Modeling</a:t>
            </a:r>
          </a:p>
          <a:p>
            <a:r>
              <a:rPr lang="en-US" dirty="0">
                <a:solidFill>
                  <a:schemeClr val="bg1"/>
                </a:solidFill>
              </a:rPr>
              <a:t>Mixed data (complete or some missing): Hierarchical Clustering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6134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Using native r functions affords flexibility, also more specificity in analysis conditions</a:t>
            </a:r>
          </a:p>
          <a:p>
            <a:r>
              <a:rPr lang="en-US" dirty="0">
                <a:solidFill>
                  <a:schemeClr val="bg1"/>
                </a:solidFill>
              </a:rPr>
              <a:t>Usually also allows for more customization in visualization at the end, can move into </a:t>
            </a:r>
            <a:r>
              <a:rPr lang="en-US" dirty="0" err="1">
                <a:solidFill>
                  <a:schemeClr val="bg1"/>
                </a:solidFill>
              </a:rPr>
              <a:t>ggplot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Using packages may be easier and require less proficiency in r</a:t>
            </a:r>
          </a:p>
          <a:p>
            <a:r>
              <a:rPr lang="en-US" dirty="0">
                <a:solidFill>
                  <a:schemeClr val="bg1"/>
                </a:solidFill>
              </a:rPr>
              <a:t>Generally less specificity in analysis conditions (sometimes this better and helps you avoid mistakes)</a:t>
            </a:r>
          </a:p>
          <a:p>
            <a:r>
              <a:rPr lang="en-US" dirty="0">
                <a:solidFill>
                  <a:schemeClr val="bg1"/>
                </a:solidFill>
              </a:rPr>
              <a:t>Generally few options for visualization at the end </a:t>
            </a:r>
          </a:p>
          <a:p>
            <a:r>
              <a:rPr lang="en-US" dirty="0">
                <a:solidFill>
                  <a:schemeClr val="bg1"/>
                </a:solidFill>
              </a:rPr>
              <a:t>Many projects may result in the cobbling together of some of both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241B33-D91B-4C25-AB9D-46ABE87CAD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91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1DAC-1800-483B-BF29-7BA0B94477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2CE4F-1013-45AE-BFC2-60EEEE9C2B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D6797-6430-4AEE-BBE9-B6DCDDBFF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C8C2E-F467-42A7-B770-A4925F88A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23C76-29D7-4C83-B6E9-E68BB02A4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262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40630-8AE3-43D3-9A80-D3786EFB9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2BF15F-363F-4456-AB4E-9AAE97E7B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3BBA2-D12E-499A-9721-C55097B3B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CC060-6F26-4D07-86A4-617A95F73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3E531-F3E5-4C12-87A1-C8703F340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58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8731D1-C750-4154-82C1-33104E719F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9E3FA4-FEB5-4F4B-BCDD-B6CDE42DF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1278F-B72B-4AEC-99AD-54FF60CCC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9B30D-1805-496D-9B64-50D48E901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0E574-4A36-4D99-9CC4-F62AE0FCA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818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9024E-86B5-4271-8E2A-4CFEEA6DC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99538-B8A5-4817-BEAC-AD0F56FF9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E535D-09D4-42A4-891F-844BE5C26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500CC-3818-4802-A0C2-3A19B48FB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323BE-253D-4E8C-8D41-5A960AC7A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61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7CF83-89AA-452E-8863-C8E3E6CCA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B7783B-CDAF-4DAA-8743-E685A726B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8F6FE-B743-467A-8639-FCFCB1019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91968-7090-4CA4-858E-6F6497443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CDE23-942D-44F7-B8F5-FE5BAC881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39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85A57-FB46-4495-A8E0-B1E253468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149A1-7B75-48E3-B26A-79220E26C3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DA370-DE9C-44D2-AAC7-07F8DE1A4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DC1434-19E0-493C-91D3-EC34AAFB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FCDA7A-F341-4696-937F-132858877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44F253-643B-445A-B7A8-53AC467EB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76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52601-2A68-4DC3-9330-231DC4440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44DCA6-682B-4B4F-8C95-09904D8F6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3E9218-9442-4A61-8C0A-C798246F1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AF6A3D-D637-44C5-A545-F5485AB4FB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524FC5-3C8B-46A9-B3C3-0648365427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69EA07-3FD3-4B5B-A95E-77784E6B0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C9C198-28C6-4BC0-9B42-0E029AD44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01A7F8-D9DC-42DA-8DF0-1977BFF6B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2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B0195-A045-447F-851F-2D00C3B8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7E8FCA-7F44-4147-A5A8-2F3BFA102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CED74A-2DE0-4AA8-8202-38A4C400E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8470D5-381F-4815-9BB2-7445B8D1E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364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EF733B-B734-46E2-AF0B-EFC58DA6F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578F3-C30B-4CFB-A687-74A43BE94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F0F4F1-43F6-420F-956E-68CA38D4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60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7E6E6-EFCC-4468-8E3B-07287E2C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879A7-DCCE-43AF-92D6-3961FF7222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C47848-AE09-47E8-B620-E7C5D6914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70E25D-814A-42F2-90B8-E4D8ACB4C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7ED27F-A121-49D7-A21B-1E3C12A45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5861BE-505C-4C50-98F9-8576B71AB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77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B4E7B-19F4-4D81-8B55-EEB81B72B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D5EFBB-C1BD-4D21-901D-D44D56E1D0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012FBF-E23E-410C-8FFD-D3DE364E4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241114-DA73-4964-89AB-A3D4C03CF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B496F-FD1E-4865-B39F-DB31ADF82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F70826-C9BE-415F-BB55-E6F0F569F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59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F1E852-DDEB-437C-8AFC-9B9BE961D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C7D82-345F-4BD8-8708-D3F61E7DF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D4125-C826-4E1F-9FBB-74D4A7B9E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18DED-F1EB-4668-8FD6-17F131A8E741}" type="datetimeFigureOut">
              <a:rPr lang="en-US" smtClean="0"/>
              <a:t>06/22/2022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A9847-1088-463F-AE8D-DD415B30A5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BF8B-081F-4E82-9DAE-685A3ABB2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1FF99-3470-448D-A5AA-95AB2A625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44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11258-014-0406-z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50ACA285-075D-C12C-D713-33110B0436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60564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4587DE-F1F1-8BBB-FD3C-EC9A099FD70D}"/>
              </a:ext>
            </a:extLst>
          </p:cNvPr>
          <p:cNvSpPr txBox="1"/>
          <p:nvPr/>
        </p:nvSpPr>
        <p:spPr>
          <a:xfrm>
            <a:off x="0" y="5412362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 June 2022</a:t>
            </a:r>
          </a:p>
          <a:p>
            <a:pPr algn="ctr">
              <a:spcBef>
                <a:spcPct val="50000"/>
              </a:spcBef>
            </a:pPr>
            <a:r>
              <a:rPr lang="en-US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Daniel Koenemann</a:t>
            </a:r>
          </a:p>
          <a:p>
            <a:pPr algn="ctr">
              <a:spcBef>
                <a:spcPct val="50000"/>
              </a:spcBef>
            </a:pPr>
            <a:r>
              <a:rPr lang="en-US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Daniel.Koenemann@ProtonMail.com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2D5B0576-F776-CC7E-D983-FADCA2ADB0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186" y="1556846"/>
            <a:ext cx="3454400" cy="3276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5">
            <a:extLst>
              <a:ext uri="{FF2B5EF4-FFF2-40B4-BE49-F238E27FC236}">
                <a16:creationId xmlns:a16="http://schemas.microsoft.com/office/drawing/2014/main" id="{3278808C-2696-75F5-E086-0419CD5E96BA}"/>
              </a:ext>
            </a:extLst>
          </p:cNvPr>
          <p:cNvSpPr>
            <a:spLocks noChangeShapeType="1"/>
          </p:cNvSpPr>
          <p:nvPr/>
        </p:nvSpPr>
        <p:spPr bwMode="auto">
          <a:xfrm>
            <a:off x="283186" y="3195146"/>
            <a:ext cx="3454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AutoShape 6">
            <a:extLst>
              <a:ext uri="{FF2B5EF4-FFF2-40B4-BE49-F238E27FC236}">
                <a16:creationId xmlns:a16="http://schemas.microsoft.com/office/drawing/2014/main" id="{150281DF-77FB-7AA5-3BFA-AFD28AB3CF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0586" y="22172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1B039884-AEDE-FC13-738E-9289061467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4386" y="24077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AutoShape 8">
            <a:extLst>
              <a:ext uri="{FF2B5EF4-FFF2-40B4-BE49-F238E27FC236}">
                <a16:creationId xmlns:a16="http://schemas.microsoft.com/office/drawing/2014/main" id="{074E4DD0-F64E-1C44-7E18-CE4F7D01C3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7186" y="3893646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AutoShape 9">
            <a:extLst>
              <a:ext uri="{FF2B5EF4-FFF2-40B4-BE49-F238E27FC236}">
                <a16:creationId xmlns:a16="http://schemas.microsoft.com/office/drawing/2014/main" id="{BBFE614A-9802-A48B-DA7F-6D53F176C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8786" y="39952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AutoShape 10">
            <a:extLst>
              <a:ext uri="{FF2B5EF4-FFF2-40B4-BE49-F238E27FC236}">
                <a16:creationId xmlns:a16="http://schemas.microsoft.com/office/drawing/2014/main" id="{A9A8D468-267C-2EA9-61FB-F0EEE2758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6686" y="39825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AutoShape 11">
            <a:extLst>
              <a:ext uri="{FF2B5EF4-FFF2-40B4-BE49-F238E27FC236}">
                <a16:creationId xmlns:a16="http://schemas.microsoft.com/office/drawing/2014/main" id="{29193040-08DE-A396-949F-FA39214C9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2986" y="25474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AutoShape 12">
            <a:extLst>
              <a:ext uri="{FF2B5EF4-FFF2-40B4-BE49-F238E27FC236}">
                <a16:creationId xmlns:a16="http://schemas.microsoft.com/office/drawing/2014/main" id="{0380ECCF-1F6E-68A1-4489-C8FBECFDFB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0686" y="36523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AutoShape 13">
            <a:extLst>
              <a:ext uri="{FF2B5EF4-FFF2-40B4-BE49-F238E27FC236}">
                <a16:creationId xmlns:a16="http://schemas.microsoft.com/office/drawing/2014/main" id="{8246E265-F0BE-B5EB-76F2-8630D5832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0886" y="42746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AutoShape 14">
            <a:extLst>
              <a:ext uri="{FF2B5EF4-FFF2-40B4-BE49-F238E27FC236}">
                <a16:creationId xmlns:a16="http://schemas.microsoft.com/office/drawing/2014/main" id="{C28EF8C0-C3E0-02F1-50D4-63BD16696F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8086" y="25474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AutoShape 15">
            <a:extLst>
              <a:ext uri="{FF2B5EF4-FFF2-40B4-BE49-F238E27FC236}">
                <a16:creationId xmlns:a16="http://schemas.microsoft.com/office/drawing/2014/main" id="{434AFB9C-48F7-6E84-E925-ED22B900E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4586" y="23823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AutoShape 16">
            <a:extLst>
              <a:ext uri="{FF2B5EF4-FFF2-40B4-BE49-F238E27FC236}">
                <a16:creationId xmlns:a16="http://schemas.microsoft.com/office/drawing/2014/main" id="{ACD49568-F106-B0AE-5CA8-6C5EE72CB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6686" y="24839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AutoShape 17">
            <a:extLst>
              <a:ext uri="{FF2B5EF4-FFF2-40B4-BE49-F238E27FC236}">
                <a16:creationId xmlns:a16="http://schemas.microsoft.com/office/drawing/2014/main" id="{E70B9094-CF48-5834-DEAA-7F8C617097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7686" y="42619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AutoShape 18">
            <a:extLst>
              <a:ext uri="{FF2B5EF4-FFF2-40B4-BE49-F238E27FC236}">
                <a16:creationId xmlns:a16="http://schemas.microsoft.com/office/drawing/2014/main" id="{59189D3C-5AB7-3BF9-DD15-4013119C4B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0986" y="3652346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AutoShape 19">
            <a:extLst>
              <a:ext uri="{FF2B5EF4-FFF2-40B4-BE49-F238E27FC236}">
                <a16:creationId xmlns:a16="http://schemas.microsoft.com/office/drawing/2014/main" id="{FE992A2A-60E3-8D94-764F-EC4C6966AE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9586" y="38174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AutoShape 20">
            <a:extLst>
              <a:ext uri="{FF2B5EF4-FFF2-40B4-BE49-F238E27FC236}">
                <a16:creationId xmlns:a16="http://schemas.microsoft.com/office/drawing/2014/main" id="{CA28F1FF-AF8E-46D8-46D0-F77E3B9FC4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3786" y="21791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AutoShape 21">
            <a:extLst>
              <a:ext uri="{FF2B5EF4-FFF2-40B4-BE49-F238E27FC236}">
                <a16:creationId xmlns:a16="http://schemas.microsoft.com/office/drawing/2014/main" id="{0870B4DB-FDD2-8F23-6B94-DD21A382B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9886" y="42111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AutoShape 22">
            <a:extLst>
              <a:ext uri="{FF2B5EF4-FFF2-40B4-BE49-F238E27FC236}">
                <a16:creationId xmlns:a16="http://schemas.microsoft.com/office/drawing/2014/main" id="{69D681C4-7DDE-B9A3-A7CF-707CBC9FD7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6986" y="21156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AutoShape 23">
            <a:extLst>
              <a:ext uri="{FF2B5EF4-FFF2-40B4-BE49-F238E27FC236}">
                <a16:creationId xmlns:a16="http://schemas.microsoft.com/office/drawing/2014/main" id="{DB7A4AC9-1090-30F5-2903-D7EA69E792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1186" y="4046046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AutoShape 27">
            <a:extLst>
              <a:ext uri="{FF2B5EF4-FFF2-40B4-BE49-F238E27FC236}">
                <a16:creationId xmlns:a16="http://schemas.microsoft.com/office/drawing/2014/main" id="{F0058F16-B8B7-71A3-A1A8-4A4130940E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0086" y="3880946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AutoShape 28">
            <a:extLst>
              <a:ext uri="{FF2B5EF4-FFF2-40B4-BE49-F238E27FC236}">
                <a16:creationId xmlns:a16="http://schemas.microsoft.com/office/drawing/2014/main" id="{08484D34-DCE0-1620-B2EA-EAE32C7D10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1386" y="4020646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AutoShape 29">
            <a:extLst>
              <a:ext uri="{FF2B5EF4-FFF2-40B4-BE49-F238E27FC236}">
                <a16:creationId xmlns:a16="http://schemas.microsoft.com/office/drawing/2014/main" id="{73FA95AB-166D-ADAC-0A25-A1FE70F239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8986" y="41222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AutoShape 30">
            <a:extLst>
              <a:ext uri="{FF2B5EF4-FFF2-40B4-BE49-F238E27FC236}">
                <a16:creationId xmlns:a16="http://schemas.microsoft.com/office/drawing/2014/main" id="{EA83264F-4DBD-B296-2E1E-D0D9E33D59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5186" y="38555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AutoShape 31">
            <a:extLst>
              <a:ext uri="{FF2B5EF4-FFF2-40B4-BE49-F238E27FC236}">
                <a16:creationId xmlns:a16="http://schemas.microsoft.com/office/drawing/2014/main" id="{7B98A0C0-783D-8395-2AF7-987CDF221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5086" y="23569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AutoShape 32">
            <a:extLst>
              <a:ext uri="{FF2B5EF4-FFF2-40B4-BE49-F238E27FC236}">
                <a16:creationId xmlns:a16="http://schemas.microsoft.com/office/drawing/2014/main" id="{CF00C637-12A9-F4AC-3B3E-DB6751D7C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8986" y="3588846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AutoShape 33">
            <a:extLst>
              <a:ext uri="{FF2B5EF4-FFF2-40B4-BE49-F238E27FC236}">
                <a16:creationId xmlns:a16="http://schemas.microsoft.com/office/drawing/2014/main" id="{70C5B01C-3235-C7D4-C12B-2190ECC338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9786" y="2636346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AutoShape 34">
            <a:extLst>
              <a:ext uri="{FF2B5EF4-FFF2-40B4-BE49-F238E27FC236}">
                <a16:creationId xmlns:a16="http://schemas.microsoft.com/office/drawing/2014/main" id="{48377DF0-F9DB-9E1F-D330-8FC813BFA2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3186" y="4173046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AutoShape 35">
            <a:extLst>
              <a:ext uri="{FF2B5EF4-FFF2-40B4-BE49-F238E27FC236}">
                <a16:creationId xmlns:a16="http://schemas.microsoft.com/office/drawing/2014/main" id="{4BE93640-9505-8518-3195-996DBBB655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1486" y="34745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AutoShape 36">
            <a:extLst>
              <a:ext uri="{FF2B5EF4-FFF2-40B4-BE49-F238E27FC236}">
                <a16:creationId xmlns:a16="http://schemas.microsoft.com/office/drawing/2014/main" id="{205FA85B-C291-9264-0B1F-C24D22EB1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8586" y="3792046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AutoShape 37">
            <a:extLst>
              <a:ext uri="{FF2B5EF4-FFF2-40B4-BE49-F238E27FC236}">
                <a16:creationId xmlns:a16="http://schemas.microsoft.com/office/drawing/2014/main" id="{BEBC6D07-459B-6658-0232-D4FF4E4375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3886" y="3741246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Line 4">
            <a:extLst>
              <a:ext uri="{FF2B5EF4-FFF2-40B4-BE49-F238E27FC236}">
                <a16:creationId xmlns:a16="http://schemas.microsoft.com/office/drawing/2014/main" id="{075EA395-B453-56C9-2042-F4A6FB4E88FF}"/>
              </a:ext>
            </a:extLst>
          </p:cNvPr>
          <p:cNvSpPr>
            <a:spLocks noChangeShapeType="1"/>
          </p:cNvSpPr>
          <p:nvPr/>
        </p:nvSpPr>
        <p:spPr bwMode="auto">
          <a:xfrm>
            <a:off x="2003012" y="1570171"/>
            <a:ext cx="0" cy="3276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655D7EB3-B0C3-3698-F457-26CF6DF4B2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9" b="27582"/>
          <a:stretch/>
        </p:blipFill>
        <p:spPr bwMode="auto">
          <a:xfrm>
            <a:off x="1453593" y="2641452"/>
            <a:ext cx="1134643" cy="57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2">
            <a:extLst>
              <a:ext uri="{FF2B5EF4-FFF2-40B4-BE49-F238E27FC236}">
                <a16:creationId xmlns:a16="http://schemas.microsoft.com/office/drawing/2014/main" id="{9DCA01C2-5D8B-200F-36E9-EC7EEC28C8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9" b="27582"/>
          <a:stretch/>
        </p:blipFill>
        <p:spPr bwMode="auto">
          <a:xfrm>
            <a:off x="2004036" y="2637175"/>
            <a:ext cx="1134643" cy="57275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Rectangle 3">
            <a:extLst>
              <a:ext uri="{FF2B5EF4-FFF2-40B4-BE49-F238E27FC236}">
                <a16:creationId xmlns:a16="http://schemas.microsoft.com/office/drawing/2014/main" id="{B6EF1F7C-09C1-E113-F34F-1A8881807B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2427" y="1570171"/>
            <a:ext cx="3454400" cy="3276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Line 5">
            <a:extLst>
              <a:ext uri="{FF2B5EF4-FFF2-40B4-BE49-F238E27FC236}">
                <a16:creationId xmlns:a16="http://schemas.microsoft.com/office/drawing/2014/main" id="{F8ADD694-1C69-3089-6530-DD63626433A8}"/>
              </a:ext>
            </a:extLst>
          </p:cNvPr>
          <p:cNvSpPr>
            <a:spLocks noChangeShapeType="1"/>
          </p:cNvSpPr>
          <p:nvPr/>
        </p:nvSpPr>
        <p:spPr bwMode="auto">
          <a:xfrm>
            <a:off x="4382427" y="3208471"/>
            <a:ext cx="3454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AutoShape 6">
            <a:extLst>
              <a:ext uri="{FF2B5EF4-FFF2-40B4-BE49-F238E27FC236}">
                <a16:creationId xmlns:a16="http://schemas.microsoft.com/office/drawing/2014/main" id="{838E7054-8048-9D21-2139-0F3B4436B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9827" y="22305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AutoShape 7">
            <a:extLst>
              <a:ext uri="{FF2B5EF4-FFF2-40B4-BE49-F238E27FC236}">
                <a16:creationId xmlns:a16="http://schemas.microsoft.com/office/drawing/2014/main" id="{F6038205-46F5-2078-C49C-D55164FB01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3627" y="24210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AutoShape 8">
            <a:extLst>
              <a:ext uri="{FF2B5EF4-FFF2-40B4-BE49-F238E27FC236}">
                <a16:creationId xmlns:a16="http://schemas.microsoft.com/office/drawing/2014/main" id="{4C134EC1-95FC-7F27-4671-739A2B90A1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6427" y="3906971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46" name="AutoShape 9">
            <a:extLst>
              <a:ext uri="{FF2B5EF4-FFF2-40B4-BE49-F238E27FC236}">
                <a16:creationId xmlns:a16="http://schemas.microsoft.com/office/drawing/2014/main" id="{7A87EBDC-BCA6-0D52-6A95-158E3241D6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8027" y="40085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47" name="AutoShape 10">
            <a:extLst>
              <a:ext uri="{FF2B5EF4-FFF2-40B4-BE49-F238E27FC236}">
                <a16:creationId xmlns:a16="http://schemas.microsoft.com/office/drawing/2014/main" id="{FE50FF03-38C7-C113-60C8-5C84A0203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927" y="39958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48" name="AutoShape 11">
            <a:extLst>
              <a:ext uri="{FF2B5EF4-FFF2-40B4-BE49-F238E27FC236}">
                <a16:creationId xmlns:a16="http://schemas.microsoft.com/office/drawing/2014/main" id="{8ECFE492-2EC7-329F-6B80-B7E78147B0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227" y="25607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49" name="AutoShape 12">
            <a:extLst>
              <a:ext uri="{FF2B5EF4-FFF2-40B4-BE49-F238E27FC236}">
                <a16:creationId xmlns:a16="http://schemas.microsoft.com/office/drawing/2014/main" id="{15131B5C-F5F8-AC86-3421-1124468793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9927" y="36656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AutoShape 13">
            <a:extLst>
              <a:ext uri="{FF2B5EF4-FFF2-40B4-BE49-F238E27FC236}">
                <a16:creationId xmlns:a16="http://schemas.microsoft.com/office/drawing/2014/main" id="{DB224C42-FEA3-272D-E258-75B90E90EC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127" y="42879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AutoShape 14">
            <a:extLst>
              <a:ext uri="{FF2B5EF4-FFF2-40B4-BE49-F238E27FC236}">
                <a16:creationId xmlns:a16="http://schemas.microsoft.com/office/drawing/2014/main" id="{A1930845-E4CE-5774-3EC6-9AA1C4369B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7327" y="25607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2" name="AutoShape 15">
            <a:extLst>
              <a:ext uri="{FF2B5EF4-FFF2-40B4-BE49-F238E27FC236}">
                <a16:creationId xmlns:a16="http://schemas.microsoft.com/office/drawing/2014/main" id="{37AEBAE4-9DEF-7A81-E404-07AA455991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3827" y="23956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3" name="AutoShape 16">
            <a:extLst>
              <a:ext uri="{FF2B5EF4-FFF2-40B4-BE49-F238E27FC236}">
                <a16:creationId xmlns:a16="http://schemas.microsoft.com/office/drawing/2014/main" id="{5568C569-13A2-26AD-B4EC-19CF55FBC3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5927" y="24972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AutoShape 17">
            <a:extLst>
              <a:ext uri="{FF2B5EF4-FFF2-40B4-BE49-F238E27FC236}">
                <a16:creationId xmlns:a16="http://schemas.microsoft.com/office/drawing/2014/main" id="{F0F1CD46-0D6E-1253-8084-EA961F4FDF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927" y="42752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AutoShape 18">
            <a:extLst>
              <a:ext uri="{FF2B5EF4-FFF2-40B4-BE49-F238E27FC236}">
                <a16:creationId xmlns:a16="http://schemas.microsoft.com/office/drawing/2014/main" id="{C3C548EC-3F0B-F024-5E30-FA1C2DB4FB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0227" y="3665671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AutoShape 19">
            <a:extLst>
              <a:ext uri="{FF2B5EF4-FFF2-40B4-BE49-F238E27FC236}">
                <a16:creationId xmlns:a16="http://schemas.microsoft.com/office/drawing/2014/main" id="{7D88AD10-3162-E96A-5C3B-F595DBD700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8827" y="38307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AutoShape 20">
            <a:extLst>
              <a:ext uri="{FF2B5EF4-FFF2-40B4-BE49-F238E27FC236}">
                <a16:creationId xmlns:a16="http://schemas.microsoft.com/office/drawing/2014/main" id="{D276B02D-2558-AD98-9DB9-5FA1AF14E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3027" y="21924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AutoShape 21">
            <a:extLst>
              <a:ext uri="{FF2B5EF4-FFF2-40B4-BE49-F238E27FC236}">
                <a16:creationId xmlns:a16="http://schemas.microsoft.com/office/drawing/2014/main" id="{53DBFA15-50E9-7FDD-BD21-836F81B1A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9127" y="42244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AutoShape 22">
            <a:extLst>
              <a:ext uri="{FF2B5EF4-FFF2-40B4-BE49-F238E27FC236}">
                <a16:creationId xmlns:a16="http://schemas.microsoft.com/office/drawing/2014/main" id="{CE2CD89E-F28A-3467-C28E-F29DBD0679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6227" y="21289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AutoShape 23">
            <a:extLst>
              <a:ext uri="{FF2B5EF4-FFF2-40B4-BE49-F238E27FC236}">
                <a16:creationId xmlns:a16="http://schemas.microsoft.com/office/drawing/2014/main" id="{2F72ED7A-D8A3-ABF6-C226-8A2CA5C4A8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0427" y="4059371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AutoShape 27">
            <a:extLst>
              <a:ext uri="{FF2B5EF4-FFF2-40B4-BE49-F238E27FC236}">
                <a16:creationId xmlns:a16="http://schemas.microsoft.com/office/drawing/2014/main" id="{76529187-413B-7CFF-3E08-BF906DFC32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9327" y="3894271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AutoShape 28">
            <a:extLst>
              <a:ext uri="{FF2B5EF4-FFF2-40B4-BE49-F238E27FC236}">
                <a16:creationId xmlns:a16="http://schemas.microsoft.com/office/drawing/2014/main" id="{021B4F8A-8C80-5304-194F-1AE03777E5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0627" y="4033971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AutoShape 29">
            <a:extLst>
              <a:ext uri="{FF2B5EF4-FFF2-40B4-BE49-F238E27FC236}">
                <a16:creationId xmlns:a16="http://schemas.microsoft.com/office/drawing/2014/main" id="{74715935-2769-6274-DEE0-8BF9FD8A4E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8227" y="41355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AutoShape 30">
            <a:extLst>
              <a:ext uri="{FF2B5EF4-FFF2-40B4-BE49-F238E27FC236}">
                <a16:creationId xmlns:a16="http://schemas.microsoft.com/office/drawing/2014/main" id="{FFB2E11C-202E-C5EB-43D3-D7A37964D8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4427" y="38688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AutoShape 31">
            <a:extLst>
              <a:ext uri="{FF2B5EF4-FFF2-40B4-BE49-F238E27FC236}">
                <a16:creationId xmlns:a16="http://schemas.microsoft.com/office/drawing/2014/main" id="{1EB31698-2F1B-C421-2D0A-CF2EB7651B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4327" y="23702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AutoShape 32">
            <a:extLst>
              <a:ext uri="{FF2B5EF4-FFF2-40B4-BE49-F238E27FC236}">
                <a16:creationId xmlns:a16="http://schemas.microsoft.com/office/drawing/2014/main" id="{4089C2BD-C66B-CDF4-BAC7-D5A24AE914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8227" y="3602171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AutoShape 33">
            <a:extLst>
              <a:ext uri="{FF2B5EF4-FFF2-40B4-BE49-F238E27FC236}">
                <a16:creationId xmlns:a16="http://schemas.microsoft.com/office/drawing/2014/main" id="{7D456FC1-BEC5-87A4-75E6-9128BEA03C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9027" y="2649671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8" name="AutoShape 34">
            <a:extLst>
              <a:ext uri="{FF2B5EF4-FFF2-40B4-BE49-F238E27FC236}">
                <a16:creationId xmlns:a16="http://schemas.microsoft.com/office/drawing/2014/main" id="{9C47F449-B368-2F56-006D-FC186D2106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2427" y="4186371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9" name="AutoShape 35">
            <a:extLst>
              <a:ext uri="{FF2B5EF4-FFF2-40B4-BE49-F238E27FC236}">
                <a16:creationId xmlns:a16="http://schemas.microsoft.com/office/drawing/2014/main" id="{FF490224-DDBB-1AA1-BB75-16030033DB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0727" y="34878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70" name="AutoShape 36">
            <a:extLst>
              <a:ext uri="{FF2B5EF4-FFF2-40B4-BE49-F238E27FC236}">
                <a16:creationId xmlns:a16="http://schemas.microsoft.com/office/drawing/2014/main" id="{845011E4-564C-E04B-D7B8-94AC19C010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7827" y="3805371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AutoShape 37">
            <a:extLst>
              <a:ext uri="{FF2B5EF4-FFF2-40B4-BE49-F238E27FC236}">
                <a16:creationId xmlns:a16="http://schemas.microsoft.com/office/drawing/2014/main" id="{BEB8115D-11EC-E283-8F63-358FF69B4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3127" y="3754571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Line 4">
            <a:extLst>
              <a:ext uri="{FF2B5EF4-FFF2-40B4-BE49-F238E27FC236}">
                <a16:creationId xmlns:a16="http://schemas.microsoft.com/office/drawing/2014/main" id="{6F4A1CD7-1E65-327D-F798-E6416D654ABA}"/>
              </a:ext>
            </a:extLst>
          </p:cNvPr>
          <p:cNvSpPr>
            <a:spLocks noChangeShapeType="1"/>
          </p:cNvSpPr>
          <p:nvPr/>
        </p:nvSpPr>
        <p:spPr bwMode="auto">
          <a:xfrm>
            <a:off x="6102253" y="1583496"/>
            <a:ext cx="0" cy="3276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73" name="Picture 2">
            <a:extLst>
              <a:ext uri="{FF2B5EF4-FFF2-40B4-BE49-F238E27FC236}">
                <a16:creationId xmlns:a16="http://schemas.microsoft.com/office/drawing/2014/main" id="{C58CF2BA-37FF-AC3B-53A0-DCAAD31264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9" b="27582"/>
          <a:stretch/>
        </p:blipFill>
        <p:spPr bwMode="auto">
          <a:xfrm rot="16200000">
            <a:off x="5255931" y="3557095"/>
            <a:ext cx="1134643" cy="57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Picture 2">
            <a:extLst>
              <a:ext uri="{FF2B5EF4-FFF2-40B4-BE49-F238E27FC236}">
                <a16:creationId xmlns:a16="http://schemas.microsoft.com/office/drawing/2014/main" id="{FE7248E8-6048-4CF4-77EC-2F4FA0FB65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9" b="27582"/>
          <a:stretch/>
        </p:blipFill>
        <p:spPr bwMode="auto">
          <a:xfrm rot="16200000">
            <a:off x="5255930" y="2192766"/>
            <a:ext cx="1134643" cy="57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Picture 2">
            <a:extLst>
              <a:ext uri="{FF2B5EF4-FFF2-40B4-BE49-F238E27FC236}">
                <a16:creationId xmlns:a16="http://schemas.microsoft.com/office/drawing/2014/main" id="{1A608F5F-102D-AB41-E2B7-16C76595F7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9" b="27582"/>
          <a:stretch/>
        </p:blipFill>
        <p:spPr bwMode="auto">
          <a:xfrm rot="16200000">
            <a:off x="5252245" y="3753945"/>
            <a:ext cx="1134643" cy="57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Picture 2">
            <a:extLst>
              <a:ext uri="{FF2B5EF4-FFF2-40B4-BE49-F238E27FC236}">
                <a16:creationId xmlns:a16="http://schemas.microsoft.com/office/drawing/2014/main" id="{DE0BFFA2-5047-3130-D214-F4880D91A5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9" b="27582"/>
          <a:stretch/>
        </p:blipFill>
        <p:spPr bwMode="auto">
          <a:xfrm>
            <a:off x="1390930" y="2635721"/>
            <a:ext cx="1134643" cy="5727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Rectangle 3">
            <a:extLst>
              <a:ext uri="{FF2B5EF4-FFF2-40B4-BE49-F238E27FC236}">
                <a16:creationId xmlns:a16="http://schemas.microsoft.com/office/drawing/2014/main" id="{0665C8C0-4C2D-69DB-1AC7-2332CBA3D9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0867" y="1562258"/>
            <a:ext cx="3454400" cy="3276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Line 5">
            <a:extLst>
              <a:ext uri="{FF2B5EF4-FFF2-40B4-BE49-F238E27FC236}">
                <a16:creationId xmlns:a16="http://schemas.microsoft.com/office/drawing/2014/main" id="{52F3CC28-3C64-0E54-8BD7-9C2BD8E8BFC5}"/>
              </a:ext>
            </a:extLst>
          </p:cNvPr>
          <p:cNvSpPr>
            <a:spLocks noChangeShapeType="1"/>
          </p:cNvSpPr>
          <p:nvPr/>
        </p:nvSpPr>
        <p:spPr bwMode="auto">
          <a:xfrm>
            <a:off x="8430867" y="3200558"/>
            <a:ext cx="3454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3" name="AutoShape 6">
            <a:extLst>
              <a:ext uri="{FF2B5EF4-FFF2-40B4-BE49-F238E27FC236}">
                <a16:creationId xmlns:a16="http://schemas.microsoft.com/office/drawing/2014/main" id="{C27BCC0D-2ABA-D6FE-CC5A-C766B8D049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88267" y="22226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7">
            <a:extLst>
              <a:ext uri="{FF2B5EF4-FFF2-40B4-BE49-F238E27FC236}">
                <a16:creationId xmlns:a16="http://schemas.microsoft.com/office/drawing/2014/main" id="{4354BC0D-BE75-539A-19BB-365CCB415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2067" y="24131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AutoShape 8">
            <a:extLst>
              <a:ext uri="{FF2B5EF4-FFF2-40B4-BE49-F238E27FC236}">
                <a16:creationId xmlns:a16="http://schemas.microsoft.com/office/drawing/2014/main" id="{FEC20774-DF05-2D7E-EA85-9B2ACF8BC6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54867" y="3899058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AutoShape 9">
            <a:extLst>
              <a:ext uri="{FF2B5EF4-FFF2-40B4-BE49-F238E27FC236}">
                <a16:creationId xmlns:a16="http://schemas.microsoft.com/office/drawing/2014/main" id="{9FD570EA-667F-27CD-187C-7A1A78A7B9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6467" y="40006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AutoShape 10">
            <a:extLst>
              <a:ext uri="{FF2B5EF4-FFF2-40B4-BE49-F238E27FC236}">
                <a16:creationId xmlns:a16="http://schemas.microsoft.com/office/drawing/2014/main" id="{40894C58-8AC1-5708-8DF5-EA3B7AC710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4367" y="39879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AutoShape 11">
            <a:extLst>
              <a:ext uri="{FF2B5EF4-FFF2-40B4-BE49-F238E27FC236}">
                <a16:creationId xmlns:a16="http://schemas.microsoft.com/office/drawing/2014/main" id="{FA87E822-E57D-914E-30BA-113B615563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0667" y="25528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AutoShape 12">
            <a:extLst>
              <a:ext uri="{FF2B5EF4-FFF2-40B4-BE49-F238E27FC236}">
                <a16:creationId xmlns:a16="http://schemas.microsoft.com/office/drawing/2014/main" id="{98DE9583-B8D9-068D-F60B-59E0E1C9D1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8367" y="36577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AutoShape 13">
            <a:extLst>
              <a:ext uri="{FF2B5EF4-FFF2-40B4-BE49-F238E27FC236}">
                <a16:creationId xmlns:a16="http://schemas.microsoft.com/office/drawing/2014/main" id="{7894D2EB-298E-0AA4-6F7D-4A5DB03998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48567" y="42800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AutoShape 14">
            <a:extLst>
              <a:ext uri="{FF2B5EF4-FFF2-40B4-BE49-F238E27FC236}">
                <a16:creationId xmlns:a16="http://schemas.microsoft.com/office/drawing/2014/main" id="{1EA217B1-A163-7B80-0C9B-694B6387C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05767" y="25528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AutoShape 15">
            <a:extLst>
              <a:ext uri="{FF2B5EF4-FFF2-40B4-BE49-F238E27FC236}">
                <a16:creationId xmlns:a16="http://schemas.microsoft.com/office/drawing/2014/main" id="{4AA4DE99-FC94-E100-D86B-62CD64A200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42267" y="23877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AutoShape 16">
            <a:extLst>
              <a:ext uri="{FF2B5EF4-FFF2-40B4-BE49-F238E27FC236}">
                <a16:creationId xmlns:a16="http://schemas.microsoft.com/office/drawing/2014/main" id="{05BD4E91-89C9-6F94-0E5C-A6FEC6C4C8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34367" y="24893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AutoShape 17">
            <a:extLst>
              <a:ext uri="{FF2B5EF4-FFF2-40B4-BE49-F238E27FC236}">
                <a16:creationId xmlns:a16="http://schemas.microsoft.com/office/drawing/2014/main" id="{507B4B36-61BE-D767-77D7-66EE7DFCA4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45367" y="42673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AutoShape 18">
            <a:extLst>
              <a:ext uri="{FF2B5EF4-FFF2-40B4-BE49-F238E27FC236}">
                <a16:creationId xmlns:a16="http://schemas.microsoft.com/office/drawing/2014/main" id="{C6BF5D3A-8D74-2D6F-0E12-6FFF0E85B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8667" y="3657758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AutoShape 19">
            <a:extLst>
              <a:ext uri="{FF2B5EF4-FFF2-40B4-BE49-F238E27FC236}">
                <a16:creationId xmlns:a16="http://schemas.microsoft.com/office/drawing/2014/main" id="{3AAFB5D7-45AA-EA89-6C82-9B41B17185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7267" y="38228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AutoShape 20">
            <a:extLst>
              <a:ext uri="{FF2B5EF4-FFF2-40B4-BE49-F238E27FC236}">
                <a16:creationId xmlns:a16="http://schemas.microsoft.com/office/drawing/2014/main" id="{0D20AB07-09C3-4309-A342-624CFC224F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91467" y="21845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AutoShape 21">
            <a:extLst>
              <a:ext uri="{FF2B5EF4-FFF2-40B4-BE49-F238E27FC236}">
                <a16:creationId xmlns:a16="http://schemas.microsoft.com/office/drawing/2014/main" id="{F8407C7F-46B8-BB45-7087-2B16F844C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67567" y="42165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AutoShape 22">
            <a:extLst>
              <a:ext uri="{FF2B5EF4-FFF2-40B4-BE49-F238E27FC236}">
                <a16:creationId xmlns:a16="http://schemas.microsoft.com/office/drawing/2014/main" id="{A1B634B1-8E0E-598A-AE2D-1C98CA5E5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94667" y="21210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AutoShape 23">
            <a:extLst>
              <a:ext uri="{FF2B5EF4-FFF2-40B4-BE49-F238E27FC236}">
                <a16:creationId xmlns:a16="http://schemas.microsoft.com/office/drawing/2014/main" id="{CCB30B61-6024-D788-988C-C9CBF62E2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08867" y="4051458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AutoShape 27">
            <a:extLst>
              <a:ext uri="{FF2B5EF4-FFF2-40B4-BE49-F238E27FC236}">
                <a16:creationId xmlns:a16="http://schemas.microsoft.com/office/drawing/2014/main" id="{0848D60A-D35A-27C8-8F92-B2560B397F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7767" y="3886358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2" name="AutoShape 28">
            <a:extLst>
              <a:ext uri="{FF2B5EF4-FFF2-40B4-BE49-F238E27FC236}">
                <a16:creationId xmlns:a16="http://schemas.microsoft.com/office/drawing/2014/main" id="{EA15DD14-5658-D428-4E4D-FCADA188E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9067" y="4026058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AutoShape 29">
            <a:extLst>
              <a:ext uri="{FF2B5EF4-FFF2-40B4-BE49-F238E27FC236}">
                <a16:creationId xmlns:a16="http://schemas.microsoft.com/office/drawing/2014/main" id="{311E042F-CC13-9A10-19BA-24D70D352D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86667" y="41276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AutoShape 30">
            <a:extLst>
              <a:ext uri="{FF2B5EF4-FFF2-40B4-BE49-F238E27FC236}">
                <a16:creationId xmlns:a16="http://schemas.microsoft.com/office/drawing/2014/main" id="{A7D72C17-33F4-46F0-2281-F959F13A6E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2867" y="38609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AutoShape 31">
            <a:extLst>
              <a:ext uri="{FF2B5EF4-FFF2-40B4-BE49-F238E27FC236}">
                <a16:creationId xmlns:a16="http://schemas.microsoft.com/office/drawing/2014/main" id="{CE169F79-E717-7260-7745-C3552CE0D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32767" y="23623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AutoShape 32">
            <a:extLst>
              <a:ext uri="{FF2B5EF4-FFF2-40B4-BE49-F238E27FC236}">
                <a16:creationId xmlns:a16="http://schemas.microsoft.com/office/drawing/2014/main" id="{0203F421-6995-A9C1-2988-A2DD6B920E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86667" y="3594258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AutoShape 33">
            <a:extLst>
              <a:ext uri="{FF2B5EF4-FFF2-40B4-BE49-F238E27FC236}">
                <a16:creationId xmlns:a16="http://schemas.microsoft.com/office/drawing/2014/main" id="{82E5F355-287E-D0E6-7243-10746F77F5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7467" y="2641758"/>
            <a:ext cx="88900" cy="88900"/>
          </a:xfrm>
          <a:prstGeom prst="diamond">
            <a:avLst/>
          </a:prstGeom>
          <a:solidFill>
            <a:srgbClr val="629540"/>
          </a:solidFill>
          <a:ln w="9525">
            <a:solidFill>
              <a:srgbClr val="62954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AutoShape 34">
            <a:extLst>
              <a:ext uri="{FF2B5EF4-FFF2-40B4-BE49-F238E27FC236}">
                <a16:creationId xmlns:a16="http://schemas.microsoft.com/office/drawing/2014/main" id="{81F483D3-25E8-8972-185C-20291A0427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00867" y="4178458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AutoShape 35">
            <a:extLst>
              <a:ext uri="{FF2B5EF4-FFF2-40B4-BE49-F238E27FC236}">
                <a16:creationId xmlns:a16="http://schemas.microsoft.com/office/drawing/2014/main" id="{7A063521-93E1-D2F1-A935-645DF8F2F9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9167" y="34799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AutoShape 36">
            <a:extLst>
              <a:ext uri="{FF2B5EF4-FFF2-40B4-BE49-F238E27FC236}">
                <a16:creationId xmlns:a16="http://schemas.microsoft.com/office/drawing/2014/main" id="{C68A05DE-4B3A-0926-3781-260F62C4D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6267" y="3797458"/>
            <a:ext cx="88900" cy="88900"/>
          </a:xfrm>
          <a:prstGeom prst="diamond">
            <a:avLst/>
          </a:prstGeom>
          <a:solidFill>
            <a:srgbClr val="D89900"/>
          </a:solidFill>
          <a:ln w="9525">
            <a:solidFill>
              <a:srgbClr val="D8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AutoShape 37">
            <a:extLst>
              <a:ext uri="{FF2B5EF4-FFF2-40B4-BE49-F238E27FC236}">
                <a16:creationId xmlns:a16="http://schemas.microsoft.com/office/drawing/2014/main" id="{F21A005F-D51C-2727-32C9-DECA772AAA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1567" y="3746658"/>
            <a:ext cx="88900" cy="88900"/>
          </a:xfrm>
          <a:prstGeom prst="diamond">
            <a:avLst/>
          </a:prstGeom>
          <a:solidFill>
            <a:srgbClr val="345CA5"/>
          </a:solidFill>
          <a:ln w="9525">
            <a:solidFill>
              <a:srgbClr val="345CA5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Line 4">
            <a:extLst>
              <a:ext uri="{FF2B5EF4-FFF2-40B4-BE49-F238E27FC236}">
                <a16:creationId xmlns:a16="http://schemas.microsoft.com/office/drawing/2014/main" id="{1E1A15FC-974F-0997-38FE-56D5D7737B58}"/>
              </a:ext>
            </a:extLst>
          </p:cNvPr>
          <p:cNvSpPr>
            <a:spLocks noChangeShapeType="1"/>
          </p:cNvSpPr>
          <p:nvPr/>
        </p:nvSpPr>
        <p:spPr bwMode="auto">
          <a:xfrm>
            <a:off x="10150693" y="1575583"/>
            <a:ext cx="0" cy="3276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8E41E979-57AF-5117-0C01-743F0B9093F1}"/>
              </a:ext>
            </a:extLst>
          </p:cNvPr>
          <p:cNvSpPr/>
          <p:nvPr/>
        </p:nvSpPr>
        <p:spPr>
          <a:xfrm>
            <a:off x="10356361" y="2100865"/>
            <a:ext cx="789447" cy="678512"/>
          </a:xfrm>
          <a:prstGeom prst="ellipse">
            <a:avLst/>
          </a:prstGeom>
          <a:noFill/>
          <a:ln w="25400">
            <a:solidFill>
              <a:srgbClr val="6295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94A9802B-8607-7124-A3DB-E39A0756DBC8}"/>
              </a:ext>
            </a:extLst>
          </p:cNvPr>
          <p:cNvSpPr/>
          <p:nvPr/>
        </p:nvSpPr>
        <p:spPr>
          <a:xfrm>
            <a:off x="9734871" y="3521634"/>
            <a:ext cx="965199" cy="678512"/>
          </a:xfrm>
          <a:prstGeom prst="ellipse">
            <a:avLst/>
          </a:prstGeom>
          <a:noFill/>
          <a:ln w="25400">
            <a:solidFill>
              <a:srgbClr val="345C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65150F5B-5C89-FFFA-31E2-C411C179F098}"/>
              </a:ext>
            </a:extLst>
          </p:cNvPr>
          <p:cNvSpPr/>
          <p:nvPr/>
        </p:nvSpPr>
        <p:spPr>
          <a:xfrm>
            <a:off x="9849171" y="3472998"/>
            <a:ext cx="791497" cy="879548"/>
          </a:xfrm>
          <a:prstGeom prst="ellipse">
            <a:avLst/>
          </a:prstGeom>
          <a:noFill/>
          <a:ln w="25400">
            <a:solidFill>
              <a:srgbClr val="D8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9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>
            <a:extLst>
              <a:ext uri="{FF2B5EF4-FFF2-40B4-BE49-F238E27FC236}">
                <a16:creationId xmlns:a16="http://schemas.microsoft.com/office/drawing/2014/main" id="{749894F9-64E6-C52F-B354-55EF8CA65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F65C2136-C5D2-67BE-DD27-B94C291BC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278703"/>
            <a:ext cx="12192000" cy="53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Notes on Imputation/Interpolation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Completing Dataset Without Changing Statistical Properties 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Simple Imputation is to Supply the Mean for Missing Values 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Strong Opinions: Some Statisticians Consider it Fabrication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Imputation Must be Tailored to Analysis Method (and its Assumptions)</a:t>
            </a: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Dray, S and J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Josse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2015. Principal component analysis with missing values: a comparative survey of methods. Plant Ecology 216: 657-667. 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https://doi.org/10.1007/s11258-014-0406-z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missMDA</a:t>
            </a: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Imputation for PCA: Preserves the Magnitude and Direction of Eigen Vectors</a:t>
            </a: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116EDDF2-5ECA-8930-754F-8EBD10A566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Missing Data: Imputation/Interpolation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216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4F8FAB-20AA-FD51-2022-A868F602B3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19"/>
          <a:stretch/>
        </p:blipFill>
        <p:spPr>
          <a:xfrm>
            <a:off x="1480536" y="1267761"/>
            <a:ext cx="9230927" cy="4898225"/>
          </a:xfrm>
          <a:prstGeom prst="rect">
            <a:avLst/>
          </a:prstGeom>
        </p:spPr>
      </p:pic>
      <p:sp>
        <p:nvSpPr>
          <p:cNvPr id="7" name="Text Box 4">
            <a:extLst>
              <a:ext uri="{FF2B5EF4-FFF2-40B4-BE49-F238E27FC236}">
                <a16:creationId xmlns:a16="http://schemas.microsoft.com/office/drawing/2014/main" id="{37ED8497-4E1D-40ED-0F4D-F4D99E3841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BCDDC631-05D7-DF67-5217-7036463A91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Missing Data: Imputation/Interpolation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C0F5FD8E-2BB0-0714-1D12-447D1BB5DE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Imputed Values May Not Be Biologically/Anthropologically/Economically Meaningful (Negative) 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028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86C520-1C61-1C76-7D63-865BF2C4E5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99"/>
          <a:stretch/>
        </p:blipFill>
        <p:spPr>
          <a:xfrm>
            <a:off x="1480536" y="1267760"/>
            <a:ext cx="9199758" cy="4898225"/>
          </a:xfrm>
          <a:prstGeom prst="rect">
            <a:avLst/>
          </a:prstGeom>
        </p:spPr>
      </p:pic>
      <p:sp>
        <p:nvSpPr>
          <p:cNvPr id="5" name="Text Box 4">
            <a:extLst>
              <a:ext uri="{FF2B5EF4-FFF2-40B4-BE49-F238E27FC236}">
                <a16:creationId xmlns:a16="http://schemas.microsoft.com/office/drawing/2014/main" id="{36382CFD-E933-A70D-1E53-E09F8F11DC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All or Mostly All of Our Cleaning Can Be Done At Once (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magrittr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)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7AC7EEB9-A3E9-32C1-FD3B-D3742B3314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6CF2BF81-7235-B514-0F84-455F32BA95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Streamlining With the Pipe %&gt;%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244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74B5EED7-5311-4AD8-D149-3DA78CE0D5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7826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36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Exploratory Data Analysis</a:t>
            </a:r>
            <a:endParaRPr lang="en-US" alt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BBCD80E7-5484-4BD1-29FC-EAE14B09E1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549972"/>
            <a:ext cx="1219200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PCA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Normal Mixture Modeling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Hierarchical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595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8865CCC4-E65B-D528-EE08-9BDB3E8A21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E6AAA200-E2E3-641D-37D3-25DB067254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912179"/>
            <a:ext cx="121920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Principal Component Analysis (PCA)</a:t>
            </a: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Using the variation present in a collection of variables, generates a new set of variables that are uncorrelated and which retain as much of the original variation as possible. “Dimension reduction” allows for easier visualization/comprehension of the variation in complex datasets.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For Numerical Datasets with Few Outliers and No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823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FDC6B9E8-BD97-45F9-0330-3409D6BA6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F2CC0681-08ED-CDA8-1787-C5D4BC578A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PCA: For Numerical Datasets with Few Outliers and No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4D83599D-E6FA-1B82-82A8-1A489E55B2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Create an PCA Object with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prcomp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(‘stats’ Package) and display results with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ggplot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138A8A-4F01-6FDC-C9E1-45242F458B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99"/>
          <a:stretch/>
        </p:blipFill>
        <p:spPr>
          <a:xfrm>
            <a:off x="1480534" y="1267760"/>
            <a:ext cx="9199758" cy="489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82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FDC6B9E8-BD97-45F9-0330-3409D6BA6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F2CC0681-08ED-CDA8-1787-C5D4BC578A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PCA: For Numerical Datasets with Few Outliers and No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4D83599D-E6FA-1B82-82A8-1A489E55B2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Create an PCA Object with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prcomp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(‘stats’ Package) and display results with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ggplot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62FB201-A5D4-14E9-9FFD-5E5D94E36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5" y="1267761"/>
            <a:ext cx="9199758" cy="489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47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FDC6B9E8-BD97-45F9-0330-3409D6BA6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F2CC0681-08ED-CDA8-1787-C5D4BC578A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PCA: For Numerical Datasets with Few Outliers and No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4D83599D-E6FA-1B82-82A8-1A489E55B2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Create an PCA Object with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prcomp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(‘stats’ Package) and display results with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ggplot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3C86F2-E638-E8A6-70B0-A0A4E02F94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5" y="1267760"/>
            <a:ext cx="9199758" cy="489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80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FDC6B9E8-BD97-45F9-0330-3409D6BA6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F2CC0681-08ED-CDA8-1787-C5D4BC578A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PCA: For Numerical Datasets with Few Outliers and No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4D83599D-E6FA-1B82-82A8-1A489E55B2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Create an PCA Object with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prcomp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(‘stats’ Package) and display results with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ggplot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1033B-8EB7-70AC-E940-7203DAD174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784" y="1371313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44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FDC6B9E8-BD97-45F9-0330-3409D6BA6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F2CC0681-08ED-CDA8-1787-C5D4BC578A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PCA: For Numerical Datasets with Few Outliers and No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ED74E8-0068-4E79-2EEF-3F88EEB40D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4" y="1267760"/>
            <a:ext cx="9199759" cy="4898226"/>
          </a:xfrm>
          <a:prstGeom prst="rect">
            <a:avLst/>
          </a:prstGeom>
        </p:spPr>
      </p:pic>
      <p:sp>
        <p:nvSpPr>
          <p:cNvPr id="11" name="Text Box 4">
            <a:extLst>
              <a:ext uri="{FF2B5EF4-FFF2-40B4-BE49-F238E27FC236}">
                <a16:creationId xmlns:a16="http://schemas.microsoft.com/office/drawing/2014/main" id="{6C1D6A3F-83B3-2F4D-5AB6-86F846CB9F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ggplot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Provides a Variety of Ways to Modify and Save the Plot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50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52CBF-B277-4F9E-8A56-2B2CB67D84B4}"/>
              </a:ext>
            </a:extLst>
          </p:cNvPr>
          <p:cNvSpPr txBox="1"/>
          <p:nvPr/>
        </p:nvSpPr>
        <p:spPr>
          <a:xfrm>
            <a:off x="581288" y="1867120"/>
            <a:ext cx="55147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Ph.D. 2021: Howard University </a:t>
            </a:r>
          </a:p>
          <a:p>
            <a:pPr algn="ctr"/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Systematics – Phylogenetics and Taxonomy </a:t>
            </a:r>
          </a:p>
          <a:p>
            <a:pPr algn="ctr"/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Polygonaceae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Rumex, </a:t>
            </a:r>
            <a:r>
              <a:rPr lang="en-US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Triplaris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Coccoloba</a:t>
            </a:r>
            <a:endParaRPr lang="en-US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Sex chromosome evolution in </a:t>
            </a:r>
            <a:r>
              <a:rPr lang="en-US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Rumex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Polygonaceae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ctr"/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Postdoctoral Fellow NMNH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Logan Kistler (Anthropology)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Postdoctoral Research Associate Howard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Janelle Burke (Biology)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304A0-3B43-020E-6EA8-98217A22F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883" y="1867120"/>
            <a:ext cx="4270400" cy="3416320"/>
          </a:xfrm>
          <a:prstGeom prst="rect">
            <a:avLst/>
          </a:prstGeom>
        </p:spPr>
      </p:pic>
      <p:sp>
        <p:nvSpPr>
          <p:cNvPr id="5" name="Text Box 4">
            <a:extLst>
              <a:ext uri="{FF2B5EF4-FFF2-40B4-BE49-F238E27FC236}">
                <a16:creationId xmlns:a16="http://schemas.microsoft.com/office/drawing/2014/main" id="{4A00666E-6B85-20B1-1D24-D8878C088E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60564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93431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FDC6B9E8-BD97-45F9-0330-3409D6BA6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F2CC0681-08ED-CDA8-1787-C5D4BC578A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PCA: For Numerical Datasets with Few Outliers and No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7F344A06-0487-79B7-D7D3-EFD6C60E1E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ggplot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Provides a Variety of Ways to Modify and Save the Plot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119F8D-B4FB-4BB4-FDCE-505104F54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038" y="1186910"/>
            <a:ext cx="6773924" cy="5080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534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FDC6B9E8-BD97-45F9-0330-3409D6BA6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F2CC0681-08ED-CDA8-1787-C5D4BC578A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PCA: For Numerical Datasets with Few Outliers and No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E394B7D8-2FCC-F34E-CE32-791B8F80C3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The Complex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TriplarisPCA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 Object also Includes Basic Statistics About the Analysis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156465-5B1F-AD96-C2BC-53718A0A93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6" y="1267760"/>
            <a:ext cx="9199758" cy="489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8543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8865CCC4-E65B-D528-EE08-9BDB3E8A21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E6AAA200-E2E3-641D-37D3-25DB067254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379577"/>
            <a:ext cx="12192000" cy="5478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Normal “Gaussian” Mixture Modeling</a:t>
            </a: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Uses the properties of the normal distribution to discriminate groups. </a:t>
            </a: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For Numerical Datasets with Few Outliers and No Missing Data, Assumes Data Normally Distributed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994B9CC-0035-7441-83AF-35B084155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85" t="39995" r="39567" b="14855"/>
          <a:stretch/>
        </p:blipFill>
        <p:spPr>
          <a:xfrm>
            <a:off x="4220307" y="3112477"/>
            <a:ext cx="3358662" cy="309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813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8865CCC4-E65B-D528-EE08-9BDB3E8A21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E6AAA200-E2E3-641D-37D3-25DB067254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379577"/>
            <a:ext cx="12192000" cy="5478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Normal “Gaussian” Mixture Modeling</a:t>
            </a: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Uses the properties of the normal distribution to discriminate groups. </a:t>
            </a: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For Numerical Datasets with Few Outliers and No Missing Data, Assumes Data Normally Distributed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23A99E-CC17-CECF-D91A-F4D83F9F2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90" t="43074" r="13682" b="17933"/>
          <a:stretch/>
        </p:blipFill>
        <p:spPr>
          <a:xfrm>
            <a:off x="2587870" y="3112478"/>
            <a:ext cx="6989268" cy="267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729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>
            <a:extLst>
              <a:ext uri="{FF2B5EF4-FFF2-40B4-BE49-F238E27FC236}">
                <a16:creationId xmlns:a16="http://schemas.microsoft.com/office/drawing/2014/main" id="{250785E7-6058-6C3A-44D9-3D4E4BC78A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24BC2C74-018E-4435-8158-6769308B4F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Normal Mixture Modeling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766B9246-87A8-1186-671B-E88229755D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51624"/>
            <a:ext cx="12192000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Will Need to Clean, Deal with Missing Data Here Also (Thinking of the Mean)</a:t>
            </a:r>
            <a:endParaRPr lang="en-US" altLang="en-US" sz="2000" b="1" dirty="0">
              <a:solidFill>
                <a:schemeClr val="bg1"/>
              </a:solidFill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Since This Method Relies On the Normal Distribution, Variables May Need Transformation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63E113-ADFF-F40F-FFCC-CEFFF7340B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6" y="1220462"/>
            <a:ext cx="9199757" cy="489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20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>
            <a:extLst>
              <a:ext uri="{FF2B5EF4-FFF2-40B4-BE49-F238E27FC236}">
                <a16:creationId xmlns:a16="http://schemas.microsoft.com/office/drawing/2014/main" id="{F3FF42B0-7EC0-84A2-8D82-D88FE3C66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ABE4FF55-5C87-EA6F-4B99-8FC8B84012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Normal Mixture Modeling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9F8EFBB4-D1B2-6110-5B16-102265FA6A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Conducting the Analysis is Reasonably Straightforward (‘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mclust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’ Package)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6B4376-6B44-7A05-1EAF-DB484E2D41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99"/>
          <a:stretch/>
        </p:blipFill>
        <p:spPr>
          <a:xfrm>
            <a:off x="1480535" y="1267760"/>
            <a:ext cx="9199757" cy="489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26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07256D-AD60-0252-FF52-1D6CB41699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4" y="1267759"/>
            <a:ext cx="9199757" cy="4898225"/>
          </a:xfrm>
          <a:prstGeom prst="rect">
            <a:avLst/>
          </a:prstGeom>
        </p:spPr>
      </p:pic>
      <p:sp>
        <p:nvSpPr>
          <p:cNvPr id="5" name="Text Box 4">
            <a:extLst>
              <a:ext uri="{FF2B5EF4-FFF2-40B4-BE49-F238E27FC236}">
                <a16:creationId xmlns:a16="http://schemas.microsoft.com/office/drawing/2014/main" id="{90C03477-4783-76DE-4AE4-55839487CE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E72B712C-0265-19E0-C3AA-BEEBD6A0E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Normal Mixture Modeling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F4EB1D10-03A4-4E4E-7A62-9F6B64A3F0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Conducting the Analysis is Reasonably Straightforward (‘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mclust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’ Package)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5610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2072B6-88A4-2C36-AA97-005D6E206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4" y="1267758"/>
            <a:ext cx="9199756" cy="4898225"/>
          </a:xfrm>
          <a:prstGeom prst="rect">
            <a:avLst/>
          </a:prstGeom>
        </p:spPr>
      </p:pic>
      <p:sp>
        <p:nvSpPr>
          <p:cNvPr id="6" name="Text Box 4">
            <a:extLst>
              <a:ext uri="{FF2B5EF4-FFF2-40B4-BE49-F238E27FC236}">
                <a16:creationId xmlns:a16="http://schemas.microsoft.com/office/drawing/2014/main" id="{B779E5A0-DA62-6DA9-CBCB-5EE49E2AE9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F8FBA0A9-61A0-6D07-44F0-0C1A63F3C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Normal Mixture Modeling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2C32DA3A-7350-58E4-37F2-C8E9C10EE8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The Group Assignments Can Be Exported and Attached to the Original Dataset using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cbind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5668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3E5E42-01C3-24AF-A88D-B99925447A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99"/>
          <a:stretch/>
        </p:blipFill>
        <p:spPr>
          <a:xfrm>
            <a:off x="1480534" y="1289698"/>
            <a:ext cx="9199756" cy="4898225"/>
          </a:xfrm>
          <a:prstGeom prst="rect">
            <a:avLst/>
          </a:prstGeom>
        </p:spPr>
      </p:pic>
      <p:sp>
        <p:nvSpPr>
          <p:cNvPr id="5" name="Text Box 4">
            <a:extLst>
              <a:ext uri="{FF2B5EF4-FFF2-40B4-BE49-F238E27FC236}">
                <a16:creationId xmlns:a16="http://schemas.microsoft.com/office/drawing/2014/main" id="{6CDF665E-64EE-229D-B71A-27F25443C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A17104FC-8967-59B3-C9AC-F9B7CE7FBF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Normal Mixture Modeling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3FD43426-BB7D-91EA-3C32-4C745B92D5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The Same Can Be Done with the Likelihood Scores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2839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8865CCC4-E65B-D528-EE08-9BDB3E8A21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E6AAA200-E2E3-641D-37D3-25DB067254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56247"/>
            <a:ext cx="12192000" cy="64017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Hierarchical Clustering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K-Means Grouping By Dendrogram</a:t>
            </a: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For Mixed Datasets, from Unknown Distributions, with Non-Systematic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06AC4C-07E7-7487-DE71-8718522322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7" b="11495"/>
          <a:stretch/>
        </p:blipFill>
        <p:spPr>
          <a:xfrm>
            <a:off x="3062051" y="1324248"/>
            <a:ext cx="6067898" cy="507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84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6E39B8A0-1405-9A02-1F11-7D69E834F2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7826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36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Cleaning and Prepping Data</a:t>
            </a:r>
            <a:endParaRPr lang="en-US" altLang="en-US" sz="4000" b="1" dirty="0">
              <a:solidFill>
                <a:schemeClr val="bg1"/>
              </a:solidFill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EC0E9596-ABBE-D5B1-7EAB-A301CB2EF8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549972"/>
            <a:ext cx="1219200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Factors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Outliers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Missing Data 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9795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2">
            <a:extLst>
              <a:ext uri="{FF2B5EF4-FFF2-40B4-BE49-F238E27FC236}">
                <a16:creationId xmlns:a16="http://schemas.microsoft.com/office/drawing/2014/main" id="{33458316-075E-45A7-8EBF-3999E5A77F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52880" y="506976"/>
            <a:ext cx="457103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Numeric Variable Distances</a:t>
            </a:r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52117120-CD36-4D41-8C54-7F9E4ABD08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2669" y="509503"/>
            <a:ext cx="473338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Categorical Variable Distances</a:t>
            </a:r>
          </a:p>
        </p:txBody>
      </p:sp>
      <p:sp>
        <p:nvSpPr>
          <p:cNvPr id="11" name="Text Box 2">
            <a:extLst>
              <a:ext uri="{FF2B5EF4-FFF2-40B4-BE49-F238E27FC236}">
                <a16:creationId xmlns:a16="http://schemas.microsoft.com/office/drawing/2014/main" id="{D5456CD0-B492-40E9-8E02-163C13FD0C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3066074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Scale</a:t>
            </a:r>
          </a:p>
        </p:txBody>
      </p:sp>
      <p:sp>
        <p:nvSpPr>
          <p:cNvPr id="13" name="Text Box 2">
            <a:extLst>
              <a:ext uri="{FF2B5EF4-FFF2-40B4-BE49-F238E27FC236}">
                <a16:creationId xmlns:a16="http://schemas.microsoft.com/office/drawing/2014/main" id="{767F2C7E-901C-4D3D-BC2C-ECE593C76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4803109"/>
            <a:ext cx="9144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Composite Distance Matrix (Gower)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63282A2-0E20-4B58-8731-F50C6293CD8B}"/>
              </a:ext>
            </a:extLst>
          </p:cNvPr>
          <p:cNvSpPr/>
          <p:nvPr/>
        </p:nvSpPr>
        <p:spPr>
          <a:xfrm rot="9000000">
            <a:off x="6494110" y="2529689"/>
            <a:ext cx="1740568" cy="663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27F9B68-5CAF-4FDA-A908-9D646D956BD8}"/>
              </a:ext>
            </a:extLst>
          </p:cNvPr>
          <p:cNvSpPr/>
          <p:nvPr/>
        </p:nvSpPr>
        <p:spPr>
          <a:xfrm rot="5400000">
            <a:off x="5492898" y="3838714"/>
            <a:ext cx="1172752" cy="663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9" name="Table 11">
            <a:extLst>
              <a:ext uri="{FF2B5EF4-FFF2-40B4-BE49-F238E27FC236}">
                <a16:creationId xmlns:a16="http://schemas.microsoft.com/office/drawing/2014/main" id="{C3187997-C6FF-4959-9677-725F126524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545028"/>
              </p:ext>
            </p:extLst>
          </p:nvPr>
        </p:nvGraphicFramePr>
        <p:xfrm>
          <a:off x="672331" y="1045109"/>
          <a:ext cx="2920616" cy="135364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365077">
                  <a:extLst>
                    <a:ext uri="{9D8B030D-6E8A-4147-A177-3AD203B41FA5}">
                      <a16:colId xmlns:a16="http://schemas.microsoft.com/office/drawing/2014/main" val="2326625279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2311764262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1549291602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2497975661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345177894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1520173765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3900736223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235685"/>
                    </a:ext>
                  </a:extLst>
                </a:gridCol>
              </a:tblGrid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Height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3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4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6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n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253351787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4.5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8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1.5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296815697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7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4.2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3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315694683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3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4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13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652265246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4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2.75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3.5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358121265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270928996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6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1419456220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n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3359471787"/>
                  </a:ext>
                </a:extLst>
              </a:tr>
            </a:tbl>
          </a:graphicData>
        </a:graphic>
      </p:graphicFrame>
      <p:graphicFrame>
        <p:nvGraphicFramePr>
          <p:cNvPr id="21" name="Table 11">
            <a:extLst>
              <a:ext uri="{FF2B5EF4-FFF2-40B4-BE49-F238E27FC236}">
                <a16:creationId xmlns:a16="http://schemas.microsoft.com/office/drawing/2014/main" id="{5F589FBE-40DF-431C-953F-68EC4FFB2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706721"/>
              </p:ext>
            </p:extLst>
          </p:nvPr>
        </p:nvGraphicFramePr>
        <p:xfrm>
          <a:off x="8599054" y="1045109"/>
          <a:ext cx="2920616" cy="135364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365077">
                  <a:extLst>
                    <a:ext uri="{9D8B030D-6E8A-4147-A177-3AD203B41FA5}">
                      <a16:colId xmlns:a16="http://schemas.microsoft.com/office/drawing/2014/main" val="2326625279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2311764262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1549291602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2497975661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345177894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1520173765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3900736223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235685"/>
                    </a:ext>
                  </a:extLst>
                </a:gridCol>
              </a:tblGrid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Color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3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4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6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n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253351787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296815697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315694683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3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652265246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4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358121265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270928996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6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1419456220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n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3359471787"/>
                  </a:ext>
                </a:extLst>
              </a:tr>
            </a:tbl>
          </a:graphicData>
        </a:graphic>
      </p:graphicFrame>
      <p:graphicFrame>
        <p:nvGraphicFramePr>
          <p:cNvPr id="23" name="Table 11">
            <a:extLst>
              <a:ext uri="{FF2B5EF4-FFF2-40B4-BE49-F238E27FC236}">
                <a16:creationId xmlns:a16="http://schemas.microsoft.com/office/drawing/2014/main" id="{7727050E-7187-491F-AC42-309771EE80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391910"/>
              </p:ext>
            </p:extLst>
          </p:nvPr>
        </p:nvGraphicFramePr>
        <p:xfrm>
          <a:off x="4618966" y="5382917"/>
          <a:ext cx="2920616" cy="135364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365077">
                  <a:extLst>
                    <a:ext uri="{9D8B030D-6E8A-4147-A177-3AD203B41FA5}">
                      <a16:colId xmlns:a16="http://schemas.microsoft.com/office/drawing/2014/main" val="2326625279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2311764262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1549291602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2497975661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345177894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1520173765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3900736223"/>
                    </a:ext>
                  </a:extLst>
                </a:gridCol>
                <a:gridCol w="365077">
                  <a:extLst>
                    <a:ext uri="{9D8B030D-6E8A-4147-A177-3AD203B41FA5}">
                      <a16:colId xmlns:a16="http://schemas.microsoft.com/office/drawing/2014/main" val="235685"/>
                    </a:ext>
                  </a:extLst>
                </a:gridCol>
              </a:tblGrid>
              <a:tr h="169206"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3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4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6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n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253351787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0.375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0.1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0.275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0.45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296815697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2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1.275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0.25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1.5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315694683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3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0.9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0.75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1.75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652265246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4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0.625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0.8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358121265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0.75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2709289964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6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…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1419456220"/>
                  </a:ext>
                </a:extLst>
              </a:tr>
              <a:tr h="16920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Obs</a:t>
                      </a:r>
                      <a:r>
                        <a:rPr lang="en-US" sz="800" dirty="0"/>
                        <a:t> n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-</a:t>
                      </a:r>
                    </a:p>
                  </a:txBody>
                  <a:tcPr marL="41071" marR="41071" marT="20535" marB="2053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marL="41071" marR="41071" marT="20535" marB="20535"/>
                </a:tc>
                <a:extLst>
                  <a:ext uri="{0D108BD9-81ED-4DB2-BD59-A6C34878D82A}">
                    <a16:rowId xmlns:a16="http://schemas.microsoft.com/office/drawing/2014/main" val="3359471787"/>
                  </a:ext>
                </a:extLst>
              </a:tr>
            </a:tbl>
          </a:graphicData>
        </a:graphic>
      </p:graphicFrame>
      <p:sp>
        <p:nvSpPr>
          <p:cNvPr id="25" name="Arrow: Right 24">
            <a:extLst>
              <a:ext uri="{FF2B5EF4-FFF2-40B4-BE49-F238E27FC236}">
                <a16:creationId xmlns:a16="http://schemas.microsoft.com/office/drawing/2014/main" id="{A33A6C12-64A9-438E-9BDA-BB32DDC7C2CD}"/>
              </a:ext>
            </a:extLst>
          </p:cNvPr>
          <p:cNvSpPr/>
          <p:nvPr/>
        </p:nvSpPr>
        <p:spPr>
          <a:xfrm rot="1800000">
            <a:off x="3957326" y="2521041"/>
            <a:ext cx="1740568" cy="663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4CE92116-2926-A930-8DDB-FC6989A1B1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823520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3FC57BE-4393-4558-B750-7321646EC761}"/>
              </a:ext>
            </a:extLst>
          </p:cNvPr>
          <p:cNvSpPr/>
          <p:nvPr/>
        </p:nvSpPr>
        <p:spPr>
          <a:xfrm>
            <a:off x="1067562" y="1243584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FECB983-AA94-40C5-AB17-F9BC5445AE85}"/>
              </a:ext>
            </a:extLst>
          </p:cNvPr>
          <p:cNvSpPr/>
          <p:nvPr/>
        </p:nvSpPr>
        <p:spPr>
          <a:xfrm>
            <a:off x="1067562" y="1703832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D9FBD51-C384-43CC-BD00-7CDD45562BBB}"/>
              </a:ext>
            </a:extLst>
          </p:cNvPr>
          <p:cNvSpPr/>
          <p:nvPr/>
        </p:nvSpPr>
        <p:spPr>
          <a:xfrm>
            <a:off x="1067562" y="2164080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FA9C161-4258-4ABE-BED5-A983AD96BC0D}"/>
              </a:ext>
            </a:extLst>
          </p:cNvPr>
          <p:cNvSpPr/>
          <p:nvPr/>
        </p:nvSpPr>
        <p:spPr>
          <a:xfrm>
            <a:off x="1067562" y="2624328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51FACF2-95B2-4E9E-BB04-4179A25BF561}"/>
              </a:ext>
            </a:extLst>
          </p:cNvPr>
          <p:cNvSpPr/>
          <p:nvPr/>
        </p:nvSpPr>
        <p:spPr>
          <a:xfrm>
            <a:off x="1067562" y="307848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9D8F5AE-DC32-40A2-ABA2-0717B82CDF0F}"/>
              </a:ext>
            </a:extLst>
          </p:cNvPr>
          <p:cNvSpPr/>
          <p:nvPr/>
        </p:nvSpPr>
        <p:spPr>
          <a:xfrm>
            <a:off x="1067562" y="352958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0A33B32-466F-4784-8702-A17C8CB5621C}"/>
              </a:ext>
            </a:extLst>
          </p:cNvPr>
          <p:cNvSpPr/>
          <p:nvPr/>
        </p:nvSpPr>
        <p:spPr>
          <a:xfrm>
            <a:off x="1067562" y="3980693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AF06516-0A5E-4528-AB5A-F36EAC712D70}"/>
              </a:ext>
            </a:extLst>
          </p:cNvPr>
          <p:cNvSpPr/>
          <p:nvPr/>
        </p:nvSpPr>
        <p:spPr>
          <a:xfrm>
            <a:off x="1067562" y="4431799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E997030-441B-49A8-8F3B-A9FBB84CE912}"/>
              </a:ext>
            </a:extLst>
          </p:cNvPr>
          <p:cNvSpPr/>
          <p:nvPr/>
        </p:nvSpPr>
        <p:spPr>
          <a:xfrm>
            <a:off x="1067562" y="4882905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A0A5C19-01B1-4DC6-83F8-6CE1AEBE6776}"/>
              </a:ext>
            </a:extLst>
          </p:cNvPr>
          <p:cNvSpPr/>
          <p:nvPr/>
        </p:nvSpPr>
        <p:spPr>
          <a:xfrm>
            <a:off x="1067562" y="533401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9A7A042-B833-45D0-B3A6-F5FC128282F3}"/>
              </a:ext>
            </a:extLst>
          </p:cNvPr>
          <p:cNvSpPr/>
          <p:nvPr/>
        </p:nvSpPr>
        <p:spPr>
          <a:xfrm>
            <a:off x="1067562" y="578511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7FBF796-24CC-43A5-B0A5-E965D5B09033}"/>
              </a:ext>
            </a:extLst>
          </p:cNvPr>
          <p:cNvSpPr/>
          <p:nvPr/>
        </p:nvSpPr>
        <p:spPr>
          <a:xfrm>
            <a:off x="1067562" y="783336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D1A7ECD-4F88-4DE1-B9B4-3F967DD01895}"/>
              </a:ext>
            </a:extLst>
          </p:cNvPr>
          <p:cNvSpPr/>
          <p:nvPr/>
        </p:nvSpPr>
        <p:spPr>
          <a:xfrm>
            <a:off x="1512570" y="1243584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0862AF5-2423-4E48-A5C5-63EBFA7F8A2F}"/>
              </a:ext>
            </a:extLst>
          </p:cNvPr>
          <p:cNvSpPr/>
          <p:nvPr/>
        </p:nvSpPr>
        <p:spPr>
          <a:xfrm>
            <a:off x="1512570" y="1703832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E7F6395-D363-4D7E-B0E0-FFA97E1BC209}"/>
              </a:ext>
            </a:extLst>
          </p:cNvPr>
          <p:cNvSpPr/>
          <p:nvPr/>
        </p:nvSpPr>
        <p:spPr>
          <a:xfrm>
            <a:off x="1512570" y="2164080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42DF3F0-4E37-462A-8E7D-06F33232AC5B}"/>
              </a:ext>
            </a:extLst>
          </p:cNvPr>
          <p:cNvSpPr/>
          <p:nvPr/>
        </p:nvSpPr>
        <p:spPr>
          <a:xfrm>
            <a:off x="1512570" y="2624328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8820950-4988-4D4A-BBE9-575DF92EE746}"/>
              </a:ext>
            </a:extLst>
          </p:cNvPr>
          <p:cNvSpPr/>
          <p:nvPr/>
        </p:nvSpPr>
        <p:spPr>
          <a:xfrm>
            <a:off x="1512570" y="307848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A84E98E-3BC6-4E61-8FD3-D429D11A2AFD}"/>
              </a:ext>
            </a:extLst>
          </p:cNvPr>
          <p:cNvSpPr/>
          <p:nvPr/>
        </p:nvSpPr>
        <p:spPr>
          <a:xfrm>
            <a:off x="1512570" y="352958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5826340C-A560-46DB-B206-1410AC75DCD8}"/>
              </a:ext>
            </a:extLst>
          </p:cNvPr>
          <p:cNvSpPr/>
          <p:nvPr/>
        </p:nvSpPr>
        <p:spPr>
          <a:xfrm>
            <a:off x="1512570" y="3980693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496C561-3388-4D8D-BA32-10B1AFEF9644}"/>
              </a:ext>
            </a:extLst>
          </p:cNvPr>
          <p:cNvSpPr/>
          <p:nvPr/>
        </p:nvSpPr>
        <p:spPr>
          <a:xfrm>
            <a:off x="1512570" y="4431799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9AE304-6949-4DBB-83F5-2BB394272223}"/>
              </a:ext>
            </a:extLst>
          </p:cNvPr>
          <p:cNvSpPr/>
          <p:nvPr/>
        </p:nvSpPr>
        <p:spPr>
          <a:xfrm>
            <a:off x="1512570" y="4882905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8A71C69-8A5D-4DF4-8DDB-7E2495DEAE63}"/>
              </a:ext>
            </a:extLst>
          </p:cNvPr>
          <p:cNvSpPr/>
          <p:nvPr/>
        </p:nvSpPr>
        <p:spPr>
          <a:xfrm>
            <a:off x="1512570" y="533401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B215987-576A-412B-AB7D-C31654EAAE97}"/>
              </a:ext>
            </a:extLst>
          </p:cNvPr>
          <p:cNvSpPr/>
          <p:nvPr/>
        </p:nvSpPr>
        <p:spPr>
          <a:xfrm>
            <a:off x="1512570" y="578511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499DDC6-7F6D-4250-B782-75F593CB2D57}"/>
              </a:ext>
            </a:extLst>
          </p:cNvPr>
          <p:cNvSpPr/>
          <p:nvPr/>
        </p:nvSpPr>
        <p:spPr>
          <a:xfrm>
            <a:off x="1512570" y="783336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BFA25F6-6E83-4A5D-84EC-021051562DC4}"/>
              </a:ext>
            </a:extLst>
          </p:cNvPr>
          <p:cNvSpPr/>
          <p:nvPr/>
        </p:nvSpPr>
        <p:spPr>
          <a:xfrm>
            <a:off x="1963674" y="1243584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DA61AFC-0A7C-443B-AC46-357B99366BC1}"/>
              </a:ext>
            </a:extLst>
          </p:cNvPr>
          <p:cNvSpPr/>
          <p:nvPr/>
        </p:nvSpPr>
        <p:spPr>
          <a:xfrm>
            <a:off x="1963674" y="1703832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AB55382-FE4C-47DF-BD20-46469536290D}"/>
              </a:ext>
            </a:extLst>
          </p:cNvPr>
          <p:cNvSpPr/>
          <p:nvPr/>
        </p:nvSpPr>
        <p:spPr>
          <a:xfrm>
            <a:off x="1963674" y="2164080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5708C81-39BA-4E4A-B865-C3A65BBAB1C8}"/>
              </a:ext>
            </a:extLst>
          </p:cNvPr>
          <p:cNvSpPr/>
          <p:nvPr/>
        </p:nvSpPr>
        <p:spPr>
          <a:xfrm>
            <a:off x="1963674" y="2624328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746ECEEA-89B4-4BE2-8229-6668669CFA72}"/>
              </a:ext>
            </a:extLst>
          </p:cNvPr>
          <p:cNvSpPr/>
          <p:nvPr/>
        </p:nvSpPr>
        <p:spPr>
          <a:xfrm>
            <a:off x="1963674" y="307848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D585822-6BE9-4428-88EE-8B5F329E39C9}"/>
              </a:ext>
            </a:extLst>
          </p:cNvPr>
          <p:cNvSpPr/>
          <p:nvPr/>
        </p:nvSpPr>
        <p:spPr>
          <a:xfrm>
            <a:off x="1963674" y="352958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E4ACE4E0-2124-4A4E-99FE-4B96EA651685}"/>
              </a:ext>
            </a:extLst>
          </p:cNvPr>
          <p:cNvSpPr/>
          <p:nvPr/>
        </p:nvSpPr>
        <p:spPr>
          <a:xfrm>
            <a:off x="1963674" y="3980693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A89BA79-6E2D-4691-BBCB-94140F3C5B7A}"/>
              </a:ext>
            </a:extLst>
          </p:cNvPr>
          <p:cNvSpPr/>
          <p:nvPr/>
        </p:nvSpPr>
        <p:spPr>
          <a:xfrm>
            <a:off x="1963674" y="4431799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DF0137B-AC43-4AC6-B0EB-D25C6F955670}"/>
              </a:ext>
            </a:extLst>
          </p:cNvPr>
          <p:cNvSpPr/>
          <p:nvPr/>
        </p:nvSpPr>
        <p:spPr>
          <a:xfrm>
            <a:off x="1963674" y="4882905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5F2F0BC7-D140-4373-8B6B-C1A11D4A3DA8}"/>
              </a:ext>
            </a:extLst>
          </p:cNvPr>
          <p:cNvSpPr/>
          <p:nvPr/>
        </p:nvSpPr>
        <p:spPr>
          <a:xfrm>
            <a:off x="1963674" y="533401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FE4AE05-DAA2-4539-A4BC-C27E45FC6C9B}"/>
              </a:ext>
            </a:extLst>
          </p:cNvPr>
          <p:cNvSpPr/>
          <p:nvPr/>
        </p:nvSpPr>
        <p:spPr>
          <a:xfrm>
            <a:off x="1963674" y="578511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7F431514-FF9E-477D-BC32-1D0C8C4AE903}"/>
              </a:ext>
            </a:extLst>
          </p:cNvPr>
          <p:cNvSpPr/>
          <p:nvPr/>
        </p:nvSpPr>
        <p:spPr>
          <a:xfrm>
            <a:off x="1963674" y="783336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46B2C69-6A0D-4B7E-8AA9-825B7DC8897D}"/>
              </a:ext>
            </a:extLst>
          </p:cNvPr>
          <p:cNvSpPr/>
          <p:nvPr/>
        </p:nvSpPr>
        <p:spPr>
          <a:xfrm>
            <a:off x="2414778" y="1243584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E5C8E0C1-4311-4EFD-885E-4E53D6B0D78C}"/>
              </a:ext>
            </a:extLst>
          </p:cNvPr>
          <p:cNvSpPr/>
          <p:nvPr/>
        </p:nvSpPr>
        <p:spPr>
          <a:xfrm>
            <a:off x="2414778" y="1703832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F5F1C860-DCB9-4580-A3D3-29FE3E794CB1}"/>
              </a:ext>
            </a:extLst>
          </p:cNvPr>
          <p:cNvSpPr/>
          <p:nvPr/>
        </p:nvSpPr>
        <p:spPr>
          <a:xfrm>
            <a:off x="2414778" y="2164080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1649B86C-8344-46B6-9A44-59D8232FD66D}"/>
              </a:ext>
            </a:extLst>
          </p:cNvPr>
          <p:cNvSpPr/>
          <p:nvPr/>
        </p:nvSpPr>
        <p:spPr>
          <a:xfrm>
            <a:off x="2414778" y="2624328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DA5A18B-06AC-4C90-A7A8-0BA553093C28}"/>
              </a:ext>
            </a:extLst>
          </p:cNvPr>
          <p:cNvSpPr/>
          <p:nvPr/>
        </p:nvSpPr>
        <p:spPr>
          <a:xfrm>
            <a:off x="2414778" y="307848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6ED7D3B-3A8E-445A-8827-B8DB0844D122}"/>
              </a:ext>
            </a:extLst>
          </p:cNvPr>
          <p:cNvSpPr/>
          <p:nvPr/>
        </p:nvSpPr>
        <p:spPr>
          <a:xfrm>
            <a:off x="2414778" y="352958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5B7E8845-5280-4090-A657-F8B55E4AFB4D}"/>
              </a:ext>
            </a:extLst>
          </p:cNvPr>
          <p:cNvSpPr/>
          <p:nvPr/>
        </p:nvSpPr>
        <p:spPr>
          <a:xfrm>
            <a:off x="2414778" y="3980693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CD2E3A65-B2EE-49C9-9D84-1E4CA3F43A5F}"/>
              </a:ext>
            </a:extLst>
          </p:cNvPr>
          <p:cNvSpPr/>
          <p:nvPr/>
        </p:nvSpPr>
        <p:spPr>
          <a:xfrm>
            <a:off x="2414778" y="4431799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1BABAD62-95A3-4574-B59F-4509963F4D50}"/>
              </a:ext>
            </a:extLst>
          </p:cNvPr>
          <p:cNvSpPr/>
          <p:nvPr/>
        </p:nvSpPr>
        <p:spPr>
          <a:xfrm>
            <a:off x="2414778" y="4882905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D3186A4F-31AE-4A8C-B049-116974719873}"/>
              </a:ext>
            </a:extLst>
          </p:cNvPr>
          <p:cNvSpPr/>
          <p:nvPr/>
        </p:nvSpPr>
        <p:spPr>
          <a:xfrm>
            <a:off x="2414778" y="533401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E7842894-E32B-4044-915F-052CDFE0F971}"/>
              </a:ext>
            </a:extLst>
          </p:cNvPr>
          <p:cNvSpPr/>
          <p:nvPr/>
        </p:nvSpPr>
        <p:spPr>
          <a:xfrm>
            <a:off x="2414778" y="578511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C54E950F-2F21-4675-B8E2-D5374D36CB1C}"/>
              </a:ext>
            </a:extLst>
          </p:cNvPr>
          <p:cNvSpPr/>
          <p:nvPr/>
        </p:nvSpPr>
        <p:spPr>
          <a:xfrm>
            <a:off x="2414778" y="783336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782C75C3-CA3C-42E2-B284-EA0EB7E99ABA}"/>
              </a:ext>
            </a:extLst>
          </p:cNvPr>
          <p:cNvSpPr/>
          <p:nvPr/>
        </p:nvSpPr>
        <p:spPr>
          <a:xfrm>
            <a:off x="2865882" y="1237804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2BD74C17-8A71-45B7-9364-30135AD636AB}"/>
              </a:ext>
            </a:extLst>
          </p:cNvPr>
          <p:cNvSpPr/>
          <p:nvPr/>
        </p:nvSpPr>
        <p:spPr>
          <a:xfrm>
            <a:off x="2865882" y="1698052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34CCC36-E47E-4F6C-9643-7D8652B91D9F}"/>
              </a:ext>
            </a:extLst>
          </p:cNvPr>
          <p:cNvSpPr/>
          <p:nvPr/>
        </p:nvSpPr>
        <p:spPr>
          <a:xfrm>
            <a:off x="2865882" y="2158300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FDB5CF1-B4E8-444C-A95D-F1F4788F720D}"/>
              </a:ext>
            </a:extLst>
          </p:cNvPr>
          <p:cNvSpPr/>
          <p:nvPr/>
        </p:nvSpPr>
        <p:spPr>
          <a:xfrm>
            <a:off x="2865882" y="2618548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D12876A6-2C10-4046-AFB9-43B4416B7B41}"/>
              </a:ext>
            </a:extLst>
          </p:cNvPr>
          <p:cNvSpPr/>
          <p:nvPr/>
        </p:nvSpPr>
        <p:spPr>
          <a:xfrm>
            <a:off x="2865882" y="307270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EF4BC24B-ACCE-4D3F-9E81-EC46911A8227}"/>
              </a:ext>
            </a:extLst>
          </p:cNvPr>
          <p:cNvSpPr/>
          <p:nvPr/>
        </p:nvSpPr>
        <p:spPr>
          <a:xfrm>
            <a:off x="2865882" y="352380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65057F69-9486-44DB-A4F6-0B6CDA9EDABD}"/>
              </a:ext>
            </a:extLst>
          </p:cNvPr>
          <p:cNvSpPr/>
          <p:nvPr/>
        </p:nvSpPr>
        <p:spPr>
          <a:xfrm>
            <a:off x="2865882" y="3974913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B2F89787-6494-4476-BFAA-BF776B20906F}"/>
              </a:ext>
            </a:extLst>
          </p:cNvPr>
          <p:cNvSpPr/>
          <p:nvPr/>
        </p:nvSpPr>
        <p:spPr>
          <a:xfrm>
            <a:off x="2865882" y="4426019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3B16B31E-3259-4DF2-9BA5-484D7341818B}"/>
              </a:ext>
            </a:extLst>
          </p:cNvPr>
          <p:cNvSpPr/>
          <p:nvPr/>
        </p:nvSpPr>
        <p:spPr>
          <a:xfrm>
            <a:off x="2865882" y="4877125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6521F177-7754-490E-87C2-F876CE4B0767}"/>
              </a:ext>
            </a:extLst>
          </p:cNvPr>
          <p:cNvSpPr/>
          <p:nvPr/>
        </p:nvSpPr>
        <p:spPr>
          <a:xfrm>
            <a:off x="2865882" y="5328231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8083DAED-066A-4276-93D5-1C44CD6BD012}"/>
              </a:ext>
            </a:extLst>
          </p:cNvPr>
          <p:cNvSpPr/>
          <p:nvPr/>
        </p:nvSpPr>
        <p:spPr>
          <a:xfrm>
            <a:off x="2865882" y="5779337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376A3478-4381-41CF-A028-B2414BE5959B}"/>
              </a:ext>
            </a:extLst>
          </p:cNvPr>
          <p:cNvSpPr/>
          <p:nvPr/>
        </p:nvSpPr>
        <p:spPr>
          <a:xfrm>
            <a:off x="2865882" y="777556"/>
            <a:ext cx="310896" cy="3108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Text Box 2">
            <a:extLst>
              <a:ext uri="{FF2B5EF4-FFF2-40B4-BE49-F238E27FC236}">
                <a16:creationId xmlns:a16="http://schemas.microsoft.com/office/drawing/2014/main" id="{81376D69-964B-4436-82D7-A60FA14D9B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4346" y="6230443"/>
            <a:ext cx="174955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 = 2</a:t>
            </a:r>
          </a:p>
        </p:txBody>
      </p:sp>
      <p:sp>
        <p:nvSpPr>
          <p:cNvPr id="373" name="Rectangle 372">
            <a:extLst>
              <a:ext uri="{FF2B5EF4-FFF2-40B4-BE49-F238E27FC236}">
                <a16:creationId xmlns:a16="http://schemas.microsoft.com/office/drawing/2014/main" id="{80477A48-3D1A-4E69-B09F-97CACF1027C4}"/>
              </a:ext>
            </a:extLst>
          </p:cNvPr>
          <p:cNvSpPr/>
          <p:nvPr/>
        </p:nvSpPr>
        <p:spPr>
          <a:xfrm>
            <a:off x="925948" y="3478412"/>
            <a:ext cx="2403232" cy="2742107"/>
          </a:xfrm>
          <a:prstGeom prst="rect">
            <a:avLst/>
          </a:prstGeom>
          <a:noFill/>
          <a:ln w="76200">
            <a:solidFill>
              <a:srgbClr val="FB61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1685C8BE-BAB2-4726-B985-31E31A3AB09D}"/>
              </a:ext>
            </a:extLst>
          </p:cNvPr>
          <p:cNvSpPr/>
          <p:nvPr/>
        </p:nvSpPr>
        <p:spPr>
          <a:xfrm>
            <a:off x="919098" y="718901"/>
            <a:ext cx="2414652" cy="2742107"/>
          </a:xfrm>
          <a:prstGeom prst="rect">
            <a:avLst/>
          </a:prstGeom>
          <a:noFill/>
          <a:ln w="76200">
            <a:solidFill>
              <a:srgbClr val="FB61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 Box 4">
            <a:extLst>
              <a:ext uri="{FF2B5EF4-FFF2-40B4-BE49-F238E27FC236}">
                <a16:creationId xmlns:a16="http://schemas.microsoft.com/office/drawing/2014/main" id="{C8A3125D-5091-F01D-B628-F5DCC55F56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7812E-8A49-FADF-1003-789B4BB0C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354" y="752129"/>
            <a:ext cx="7315215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0527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3AA20BB-20A1-45EE-88B1-F4034BEE7530}"/>
              </a:ext>
            </a:extLst>
          </p:cNvPr>
          <p:cNvSpPr/>
          <p:nvPr/>
        </p:nvSpPr>
        <p:spPr>
          <a:xfrm>
            <a:off x="896112" y="1243584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B24B3F9-8FCA-4980-97BB-910BDFAF5C5C}"/>
              </a:ext>
            </a:extLst>
          </p:cNvPr>
          <p:cNvSpPr/>
          <p:nvPr/>
        </p:nvSpPr>
        <p:spPr>
          <a:xfrm>
            <a:off x="896112" y="1703832"/>
            <a:ext cx="310896" cy="3108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8152E95-2526-46C7-9B80-C9D162BA23BF}"/>
              </a:ext>
            </a:extLst>
          </p:cNvPr>
          <p:cNvSpPr/>
          <p:nvPr/>
        </p:nvSpPr>
        <p:spPr>
          <a:xfrm>
            <a:off x="896112" y="2164080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CA35B6D-A977-4CCF-9D07-E5AD41B51534}"/>
              </a:ext>
            </a:extLst>
          </p:cNvPr>
          <p:cNvSpPr/>
          <p:nvPr/>
        </p:nvSpPr>
        <p:spPr>
          <a:xfrm>
            <a:off x="896112" y="2624328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92896D3-16A5-4CC1-B55B-238F81AD6EFD}"/>
              </a:ext>
            </a:extLst>
          </p:cNvPr>
          <p:cNvSpPr/>
          <p:nvPr/>
        </p:nvSpPr>
        <p:spPr>
          <a:xfrm>
            <a:off x="896112" y="3078481"/>
            <a:ext cx="310896" cy="310896"/>
          </a:xfrm>
          <a:prstGeom prst="ellipse">
            <a:avLst/>
          </a:prstGeom>
          <a:solidFill>
            <a:srgbClr val="FF0303"/>
          </a:solidFill>
          <a:ln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8D38E5-2267-4A0A-90D8-2BEE415067E1}"/>
              </a:ext>
            </a:extLst>
          </p:cNvPr>
          <p:cNvSpPr/>
          <p:nvPr/>
        </p:nvSpPr>
        <p:spPr>
          <a:xfrm>
            <a:off x="896112" y="352958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E24EE24-6D68-4021-9B6E-357B1A6CE705}"/>
              </a:ext>
            </a:extLst>
          </p:cNvPr>
          <p:cNvSpPr/>
          <p:nvPr/>
        </p:nvSpPr>
        <p:spPr>
          <a:xfrm>
            <a:off x="896112" y="3980693"/>
            <a:ext cx="310896" cy="3108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E729874-4959-4918-9241-09922CD6A5D7}"/>
              </a:ext>
            </a:extLst>
          </p:cNvPr>
          <p:cNvSpPr/>
          <p:nvPr/>
        </p:nvSpPr>
        <p:spPr>
          <a:xfrm>
            <a:off x="896112" y="4431799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C5A70A0-C311-4F56-A27E-93BF3661AD06}"/>
              </a:ext>
            </a:extLst>
          </p:cNvPr>
          <p:cNvSpPr/>
          <p:nvPr/>
        </p:nvSpPr>
        <p:spPr>
          <a:xfrm>
            <a:off x="896112" y="4882905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7E6ACA4-76D7-4650-8385-F7DA351D64B7}"/>
              </a:ext>
            </a:extLst>
          </p:cNvPr>
          <p:cNvSpPr/>
          <p:nvPr/>
        </p:nvSpPr>
        <p:spPr>
          <a:xfrm>
            <a:off x="896112" y="5334011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81BEDD3-8AF3-476A-BE41-560ACB4D7481}"/>
              </a:ext>
            </a:extLst>
          </p:cNvPr>
          <p:cNvSpPr/>
          <p:nvPr/>
        </p:nvSpPr>
        <p:spPr>
          <a:xfrm>
            <a:off x="896112" y="578511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6B52336-BC6E-4122-84B5-E05901DE38C9}"/>
              </a:ext>
            </a:extLst>
          </p:cNvPr>
          <p:cNvSpPr/>
          <p:nvPr/>
        </p:nvSpPr>
        <p:spPr>
          <a:xfrm>
            <a:off x="896112" y="783336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C3AB59D-4A58-44AE-BC7F-ADF1A95A29AB}"/>
              </a:ext>
            </a:extLst>
          </p:cNvPr>
          <p:cNvSpPr/>
          <p:nvPr/>
        </p:nvSpPr>
        <p:spPr>
          <a:xfrm>
            <a:off x="1341120" y="1243584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9BFBDA1-10E8-4C1E-8218-055520364336}"/>
              </a:ext>
            </a:extLst>
          </p:cNvPr>
          <p:cNvSpPr/>
          <p:nvPr/>
        </p:nvSpPr>
        <p:spPr>
          <a:xfrm>
            <a:off x="1341120" y="1703832"/>
            <a:ext cx="310896" cy="310896"/>
          </a:xfrm>
          <a:prstGeom prst="ellipse">
            <a:avLst/>
          </a:prstGeom>
          <a:solidFill>
            <a:srgbClr val="FF0303"/>
          </a:solidFill>
          <a:ln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9CCBB17-EBB6-4CEF-85B5-C869E55DD6F3}"/>
              </a:ext>
            </a:extLst>
          </p:cNvPr>
          <p:cNvSpPr/>
          <p:nvPr/>
        </p:nvSpPr>
        <p:spPr>
          <a:xfrm>
            <a:off x="1341120" y="2164080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79CA373-DB29-41A1-8E02-EDEE8D754DD6}"/>
              </a:ext>
            </a:extLst>
          </p:cNvPr>
          <p:cNvSpPr/>
          <p:nvPr/>
        </p:nvSpPr>
        <p:spPr>
          <a:xfrm>
            <a:off x="1341120" y="2624328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0D4B3F6-963C-4A5B-ABD0-E80B2AF36A18}"/>
              </a:ext>
            </a:extLst>
          </p:cNvPr>
          <p:cNvSpPr/>
          <p:nvPr/>
        </p:nvSpPr>
        <p:spPr>
          <a:xfrm>
            <a:off x="1341120" y="3078481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C1A52D4-653E-499F-9793-D4756698F04C}"/>
              </a:ext>
            </a:extLst>
          </p:cNvPr>
          <p:cNvSpPr/>
          <p:nvPr/>
        </p:nvSpPr>
        <p:spPr>
          <a:xfrm>
            <a:off x="1341120" y="352958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602723D-B094-4D30-9789-DA9DD56C7E5F}"/>
              </a:ext>
            </a:extLst>
          </p:cNvPr>
          <p:cNvSpPr/>
          <p:nvPr/>
        </p:nvSpPr>
        <p:spPr>
          <a:xfrm>
            <a:off x="1341120" y="3980693"/>
            <a:ext cx="310896" cy="310896"/>
          </a:xfrm>
          <a:prstGeom prst="ellipse">
            <a:avLst/>
          </a:prstGeom>
          <a:solidFill>
            <a:srgbClr val="FF0303"/>
          </a:solidFill>
          <a:ln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C84F42F-4F25-419A-BBDF-C90DE7FE77EF}"/>
              </a:ext>
            </a:extLst>
          </p:cNvPr>
          <p:cNvSpPr/>
          <p:nvPr/>
        </p:nvSpPr>
        <p:spPr>
          <a:xfrm>
            <a:off x="1341120" y="4431799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02848DD-CCAD-44D0-9062-3D1D036ACC1C}"/>
              </a:ext>
            </a:extLst>
          </p:cNvPr>
          <p:cNvSpPr/>
          <p:nvPr/>
        </p:nvSpPr>
        <p:spPr>
          <a:xfrm>
            <a:off x="1341120" y="4882905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66205EC-923E-458A-930E-22D875DCDAC4}"/>
              </a:ext>
            </a:extLst>
          </p:cNvPr>
          <p:cNvSpPr/>
          <p:nvPr/>
        </p:nvSpPr>
        <p:spPr>
          <a:xfrm>
            <a:off x="1341120" y="5334011"/>
            <a:ext cx="310896" cy="3108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27AE1C7-436C-4D11-BAEA-A0D476025AFE}"/>
              </a:ext>
            </a:extLst>
          </p:cNvPr>
          <p:cNvSpPr/>
          <p:nvPr/>
        </p:nvSpPr>
        <p:spPr>
          <a:xfrm>
            <a:off x="1341120" y="578511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4A54F6E-6163-4350-88EC-EEF2EF6F9FD5}"/>
              </a:ext>
            </a:extLst>
          </p:cNvPr>
          <p:cNvSpPr/>
          <p:nvPr/>
        </p:nvSpPr>
        <p:spPr>
          <a:xfrm>
            <a:off x="1341120" y="783336"/>
            <a:ext cx="310896" cy="310896"/>
          </a:xfrm>
          <a:prstGeom prst="ellipse">
            <a:avLst/>
          </a:prstGeom>
          <a:solidFill>
            <a:srgbClr val="FF0303"/>
          </a:solidFill>
          <a:ln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3FB10E2-486A-4A49-8730-8EAA5838F287}"/>
              </a:ext>
            </a:extLst>
          </p:cNvPr>
          <p:cNvSpPr/>
          <p:nvPr/>
        </p:nvSpPr>
        <p:spPr>
          <a:xfrm>
            <a:off x="1792224" y="1243584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67CEE93-758D-4916-AEC8-3BF9A6A2563B}"/>
              </a:ext>
            </a:extLst>
          </p:cNvPr>
          <p:cNvSpPr/>
          <p:nvPr/>
        </p:nvSpPr>
        <p:spPr>
          <a:xfrm>
            <a:off x="1792224" y="1703832"/>
            <a:ext cx="310896" cy="310896"/>
          </a:xfrm>
          <a:prstGeom prst="ellipse">
            <a:avLst/>
          </a:prstGeom>
          <a:solidFill>
            <a:srgbClr val="FF0303"/>
          </a:solidFill>
          <a:ln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D8ED685-A5A6-4F6E-9D4F-CBB1E0CEC620}"/>
              </a:ext>
            </a:extLst>
          </p:cNvPr>
          <p:cNvSpPr/>
          <p:nvPr/>
        </p:nvSpPr>
        <p:spPr>
          <a:xfrm>
            <a:off x="1792224" y="2164080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A032941-5028-40D3-BE8C-F4519C3DA4BC}"/>
              </a:ext>
            </a:extLst>
          </p:cNvPr>
          <p:cNvSpPr/>
          <p:nvPr/>
        </p:nvSpPr>
        <p:spPr>
          <a:xfrm>
            <a:off x="1792224" y="2624328"/>
            <a:ext cx="310896" cy="3108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9B6811C-F18D-4C32-85E4-DE425826F116}"/>
              </a:ext>
            </a:extLst>
          </p:cNvPr>
          <p:cNvSpPr/>
          <p:nvPr/>
        </p:nvSpPr>
        <p:spPr>
          <a:xfrm>
            <a:off x="1792224" y="3078481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A2F0149-9B1D-4378-A49D-87A1D7B23C7D}"/>
              </a:ext>
            </a:extLst>
          </p:cNvPr>
          <p:cNvSpPr/>
          <p:nvPr/>
        </p:nvSpPr>
        <p:spPr>
          <a:xfrm>
            <a:off x="1792224" y="352958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EAA4AF0-5456-4DAC-A45C-666E0ECF9E14}"/>
              </a:ext>
            </a:extLst>
          </p:cNvPr>
          <p:cNvSpPr/>
          <p:nvPr/>
        </p:nvSpPr>
        <p:spPr>
          <a:xfrm>
            <a:off x="1792224" y="3980693"/>
            <a:ext cx="310896" cy="310896"/>
          </a:xfrm>
          <a:prstGeom prst="ellipse">
            <a:avLst/>
          </a:prstGeom>
          <a:solidFill>
            <a:srgbClr val="FF0303"/>
          </a:solidFill>
          <a:ln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98B19F3-82D6-4D8B-A3D9-5747FD44FB9F}"/>
              </a:ext>
            </a:extLst>
          </p:cNvPr>
          <p:cNvSpPr/>
          <p:nvPr/>
        </p:nvSpPr>
        <p:spPr>
          <a:xfrm>
            <a:off x="1792224" y="4431799"/>
            <a:ext cx="310896" cy="3108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E8E826A-A079-4B0E-9B8E-3BDD392526E0}"/>
              </a:ext>
            </a:extLst>
          </p:cNvPr>
          <p:cNvSpPr/>
          <p:nvPr/>
        </p:nvSpPr>
        <p:spPr>
          <a:xfrm>
            <a:off x="1792224" y="4882905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5758D98-2B4E-4C65-8E40-A6C383EAA772}"/>
              </a:ext>
            </a:extLst>
          </p:cNvPr>
          <p:cNvSpPr/>
          <p:nvPr/>
        </p:nvSpPr>
        <p:spPr>
          <a:xfrm>
            <a:off x="1792224" y="5334011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B632B36-17E7-4D63-9449-D7D08F9AD756}"/>
              </a:ext>
            </a:extLst>
          </p:cNvPr>
          <p:cNvSpPr/>
          <p:nvPr/>
        </p:nvSpPr>
        <p:spPr>
          <a:xfrm>
            <a:off x="1792224" y="578511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8BB169B-1592-4769-80CA-3368DFB07940}"/>
              </a:ext>
            </a:extLst>
          </p:cNvPr>
          <p:cNvSpPr/>
          <p:nvPr/>
        </p:nvSpPr>
        <p:spPr>
          <a:xfrm>
            <a:off x="1792224" y="783336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1B36283-CFBC-48C2-9AD1-A483F61B228B}"/>
              </a:ext>
            </a:extLst>
          </p:cNvPr>
          <p:cNvSpPr/>
          <p:nvPr/>
        </p:nvSpPr>
        <p:spPr>
          <a:xfrm>
            <a:off x="2243328" y="1243584"/>
            <a:ext cx="310896" cy="3108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6A19F69-B85B-4604-8AEE-07A9872FD5AC}"/>
              </a:ext>
            </a:extLst>
          </p:cNvPr>
          <p:cNvSpPr/>
          <p:nvPr/>
        </p:nvSpPr>
        <p:spPr>
          <a:xfrm>
            <a:off x="2243328" y="1703832"/>
            <a:ext cx="310896" cy="310896"/>
          </a:xfrm>
          <a:prstGeom prst="ellipse">
            <a:avLst/>
          </a:prstGeom>
          <a:solidFill>
            <a:srgbClr val="FF0303"/>
          </a:solidFill>
          <a:ln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2DEFF9D2-6BF4-43F4-B1D7-DC55E6866582}"/>
              </a:ext>
            </a:extLst>
          </p:cNvPr>
          <p:cNvSpPr/>
          <p:nvPr/>
        </p:nvSpPr>
        <p:spPr>
          <a:xfrm>
            <a:off x="2243328" y="2164080"/>
            <a:ext cx="310896" cy="3108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6FC1A03-3708-4ADF-81D4-2550E1D74561}"/>
              </a:ext>
            </a:extLst>
          </p:cNvPr>
          <p:cNvSpPr/>
          <p:nvPr/>
        </p:nvSpPr>
        <p:spPr>
          <a:xfrm>
            <a:off x="2243328" y="2624328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EE3D2F7-316C-45C3-ADD1-6E5E5C95F37E}"/>
              </a:ext>
            </a:extLst>
          </p:cNvPr>
          <p:cNvSpPr/>
          <p:nvPr/>
        </p:nvSpPr>
        <p:spPr>
          <a:xfrm>
            <a:off x="2243328" y="3078481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7E1DD30-04DE-4E65-810A-4CF5D9557F3C}"/>
              </a:ext>
            </a:extLst>
          </p:cNvPr>
          <p:cNvSpPr/>
          <p:nvPr/>
        </p:nvSpPr>
        <p:spPr>
          <a:xfrm>
            <a:off x="2243328" y="352958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B7448A0-CFF2-4097-8F3E-78A321693DA7}"/>
              </a:ext>
            </a:extLst>
          </p:cNvPr>
          <p:cNvSpPr/>
          <p:nvPr/>
        </p:nvSpPr>
        <p:spPr>
          <a:xfrm>
            <a:off x="2243328" y="3980693"/>
            <a:ext cx="310896" cy="310896"/>
          </a:xfrm>
          <a:prstGeom prst="ellipse">
            <a:avLst/>
          </a:prstGeom>
          <a:solidFill>
            <a:srgbClr val="FF0303"/>
          </a:solidFill>
          <a:ln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22085C5-5B28-466F-969D-5CC11A62C070}"/>
              </a:ext>
            </a:extLst>
          </p:cNvPr>
          <p:cNvSpPr/>
          <p:nvPr/>
        </p:nvSpPr>
        <p:spPr>
          <a:xfrm>
            <a:off x="2243328" y="4431799"/>
            <a:ext cx="310896" cy="3108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B8F1710-28B6-44A1-938B-010BFDBB461A}"/>
              </a:ext>
            </a:extLst>
          </p:cNvPr>
          <p:cNvSpPr/>
          <p:nvPr/>
        </p:nvSpPr>
        <p:spPr>
          <a:xfrm>
            <a:off x="2243328" y="4882905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276DC82-3CA8-41F7-B1E4-D18AEBE6347F}"/>
              </a:ext>
            </a:extLst>
          </p:cNvPr>
          <p:cNvSpPr/>
          <p:nvPr/>
        </p:nvSpPr>
        <p:spPr>
          <a:xfrm>
            <a:off x="2243328" y="5334011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C5A2DF9-5578-47E4-90D9-3EF416CB496B}"/>
              </a:ext>
            </a:extLst>
          </p:cNvPr>
          <p:cNvSpPr/>
          <p:nvPr/>
        </p:nvSpPr>
        <p:spPr>
          <a:xfrm>
            <a:off x="2243328" y="578511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7984EED-574B-4397-AE27-B005F46D96AA}"/>
              </a:ext>
            </a:extLst>
          </p:cNvPr>
          <p:cNvSpPr/>
          <p:nvPr/>
        </p:nvSpPr>
        <p:spPr>
          <a:xfrm>
            <a:off x="2243328" y="783336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4D68E84-D190-4D5A-908B-54BD343B9288}"/>
              </a:ext>
            </a:extLst>
          </p:cNvPr>
          <p:cNvSpPr/>
          <p:nvPr/>
        </p:nvSpPr>
        <p:spPr>
          <a:xfrm>
            <a:off x="2694432" y="1237804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276D09E-8BB2-4684-84E9-322E2196CBA2}"/>
              </a:ext>
            </a:extLst>
          </p:cNvPr>
          <p:cNvSpPr/>
          <p:nvPr/>
        </p:nvSpPr>
        <p:spPr>
          <a:xfrm>
            <a:off x="2694432" y="1698052"/>
            <a:ext cx="310896" cy="310896"/>
          </a:xfrm>
          <a:prstGeom prst="ellipse">
            <a:avLst/>
          </a:prstGeom>
          <a:solidFill>
            <a:srgbClr val="FF0303"/>
          </a:solidFill>
          <a:ln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9CDBE98-6C7E-41FD-9E46-90A648A6A135}"/>
              </a:ext>
            </a:extLst>
          </p:cNvPr>
          <p:cNvSpPr/>
          <p:nvPr/>
        </p:nvSpPr>
        <p:spPr>
          <a:xfrm>
            <a:off x="2694432" y="2158300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370C988-357D-47EF-B2B1-C761C312137E}"/>
              </a:ext>
            </a:extLst>
          </p:cNvPr>
          <p:cNvSpPr/>
          <p:nvPr/>
        </p:nvSpPr>
        <p:spPr>
          <a:xfrm>
            <a:off x="2694432" y="2618548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A21D8B3-D751-4DE4-804A-A36223A08D47}"/>
              </a:ext>
            </a:extLst>
          </p:cNvPr>
          <p:cNvSpPr/>
          <p:nvPr/>
        </p:nvSpPr>
        <p:spPr>
          <a:xfrm>
            <a:off x="2694432" y="3072701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D36C405-CCCC-4938-B5DE-627F299731D8}"/>
              </a:ext>
            </a:extLst>
          </p:cNvPr>
          <p:cNvSpPr/>
          <p:nvPr/>
        </p:nvSpPr>
        <p:spPr>
          <a:xfrm>
            <a:off x="2694432" y="352380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DFCA27FB-5925-48AF-B00B-4CA8DBADF655}"/>
              </a:ext>
            </a:extLst>
          </p:cNvPr>
          <p:cNvSpPr/>
          <p:nvPr/>
        </p:nvSpPr>
        <p:spPr>
          <a:xfrm>
            <a:off x="2694432" y="3974913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2B7D94B-3AE5-4A46-BB77-7B61608BBCF9}"/>
              </a:ext>
            </a:extLst>
          </p:cNvPr>
          <p:cNvSpPr/>
          <p:nvPr/>
        </p:nvSpPr>
        <p:spPr>
          <a:xfrm>
            <a:off x="2694432" y="4426019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E08F64AF-E3B9-4E5A-BE5E-07CBDD5FBC8E}"/>
              </a:ext>
            </a:extLst>
          </p:cNvPr>
          <p:cNvSpPr/>
          <p:nvPr/>
        </p:nvSpPr>
        <p:spPr>
          <a:xfrm>
            <a:off x="2694432" y="4877125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57E07F0B-0F38-48FE-96BB-97950F80A030}"/>
              </a:ext>
            </a:extLst>
          </p:cNvPr>
          <p:cNvSpPr/>
          <p:nvPr/>
        </p:nvSpPr>
        <p:spPr>
          <a:xfrm>
            <a:off x="2694432" y="5328231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46FC050-F83E-4620-9BB6-05A247560962}"/>
              </a:ext>
            </a:extLst>
          </p:cNvPr>
          <p:cNvSpPr/>
          <p:nvPr/>
        </p:nvSpPr>
        <p:spPr>
          <a:xfrm>
            <a:off x="2694432" y="5779337"/>
            <a:ext cx="310896" cy="31089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E28AF99-05D4-4F27-8909-8469661270B9}"/>
              </a:ext>
            </a:extLst>
          </p:cNvPr>
          <p:cNvSpPr/>
          <p:nvPr/>
        </p:nvSpPr>
        <p:spPr>
          <a:xfrm>
            <a:off x="2694432" y="777556"/>
            <a:ext cx="310896" cy="31089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 Box 2">
            <a:extLst>
              <a:ext uri="{FF2B5EF4-FFF2-40B4-BE49-F238E27FC236}">
                <a16:creationId xmlns:a16="http://schemas.microsoft.com/office/drawing/2014/main" id="{96B83759-818C-4A24-B910-CDEB54D6F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2896" y="6230443"/>
            <a:ext cx="174955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 = 2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BD7653F2-9436-4639-914F-F2FBE2B4AB96}"/>
              </a:ext>
            </a:extLst>
          </p:cNvPr>
          <p:cNvCxnSpPr>
            <a:cxnSpLocks/>
          </p:cNvCxnSpPr>
          <p:nvPr/>
        </p:nvCxnSpPr>
        <p:spPr>
          <a:xfrm flipV="1">
            <a:off x="10557014" y="4614693"/>
            <a:ext cx="14548" cy="17531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2BC5C507-8D74-4D50-AE25-456B6954C410}"/>
              </a:ext>
            </a:extLst>
          </p:cNvPr>
          <p:cNvCxnSpPr>
            <a:cxnSpLocks/>
          </p:cNvCxnSpPr>
          <p:nvPr/>
        </p:nvCxnSpPr>
        <p:spPr>
          <a:xfrm>
            <a:off x="11822454" y="3289647"/>
            <a:ext cx="0" cy="171743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9EE5269-60E6-46EC-8EEC-030EE2B28728}"/>
              </a:ext>
            </a:extLst>
          </p:cNvPr>
          <p:cNvCxnSpPr>
            <a:cxnSpLocks/>
          </p:cNvCxnSpPr>
          <p:nvPr/>
        </p:nvCxnSpPr>
        <p:spPr>
          <a:xfrm flipH="1">
            <a:off x="10571562" y="4964718"/>
            <a:ext cx="128336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B938853-415C-4220-9D3E-DC1C06FB68C7}"/>
              </a:ext>
            </a:extLst>
          </p:cNvPr>
          <p:cNvCxnSpPr>
            <a:cxnSpLocks/>
          </p:cNvCxnSpPr>
          <p:nvPr/>
        </p:nvCxnSpPr>
        <p:spPr>
          <a:xfrm flipH="1">
            <a:off x="7992559" y="4634607"/>
            <a:ext cx="262066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5435D7D-1F1A-4B7B-9B55-267D9086E369}"/>
              </a:ext>
            </a:extLst>
          </p:cNvPr>
          <p:cNvCxnSpPr>
            <a:cxnSpLocks/>
          </p:cNvCxnSpPr>
          <p:nvPr/>
        </p:nvCxnSpPr>
        <p:spPr>
          <a:xfrm flipH="1">
            <a:off x="9229328" y="3313104"/>
            <a:ext cx="262066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473C34C-0F25-4D48-9892-304F81872BDA}"/>
              </a:ext>
            </a:extLst>
          </p:cNvPr>
          <p:cNvCxnSpPr>
            <a:cxnSpLocks/>
          </p:cNvCxnSpPr>
          <p:nvPr/>
        </p:nvCxnSpPr>
        <p:spPr>
          <a:xfrm flipH="1">
            <a:off x="7976517" y="6334232"/>
            <a:ext cx="262066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30DE637-1273-4B2E-BCD9-78DC25E7B176}"/>
              </a:ext>
            </a:extLst>
          </p:cNvPr>
          <p:cNvCxnSpPr>
            <a:cxnSpLocks/>
          </p:cNvCxnSpPr>
          <p:nvPr/>
        </p:nvCxnSpPr>
        <p:spPr>
          <a:xfrm flipV="1">
            <a:off x="9189479" y="1804150"/>
            <a:ext cx="14548" cy="17531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4282E6D-170B-4D3E-BE2D-25DC0511956B}"/>
              </a:ext>
            </a:extLst>
          </p:cNvPr>
          <p:cNvCxnSpPr>
            <a:cxnSpLocks/>
          </p:cNvCxnSpPr>
          <p:nvPr/>
        </p:nvCxnSpPr>
        <p:spPr>
          <a:xfrm flipH="1">
            <a:off x="6608665" y="3524169"/>
            <a:ext cx="262066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225F598-9358-4F54-A4FE-B61FF9EC26E5}"/>
              </a:ext>
            </a:extLst>
          </p:cNvPr>
          <p:cNvCxnSpPr>
            <a:cxnSpLocks/>
          </p:cNvCxnSpPr>
          <p:nvPr/>
        </p:nvCxnSpPr>
        <p:spPr>
          <a:xfrm flipH="1">
            <a:off x="6628692" y="1814783"/>
            <a:ext cx="262066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7E08953-CA77-4787-9DD1-4D7B44C82739}"/>
              </a:ext>
            </a:extLst>
          </p:cNvPr>
          <p:cNvCxnSpPr>
            <a:cxnSpLocks/>
          </p:cNvCxnSpPr>
          <p:nvPr/>
        </p:nvCxnSpPr>
        <p:spPr>
          <a:xfrm flipV="1">
            <a:off x="6614144" y="1026827"/>
            <a:ext cx="14548" cy="17531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DA79F3F-C8FC-43BA-AA33-FB5A4CFCFCE3}"/>
              </a:ext>
            </a:extLst>
          </p:cNvPr>
          <p:cNvCxnSpPr>
            <a:cxnSpLocks/>
          </p:cNvCxnSpPr>
          <p:nvPr/>
        </p:nvCxnSpPr>
        <p:spPr>
          <a:xfrm flipH="1">
            <a:off x="5085586" y="1026827"/>
            <a:ext cx="1584816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7CF2AD4-C7B7-47B9-96ED-9288B223AA0D}"/>
              </a:ext>
            </a:extLst>
          </p:cNvPr>
          <p:cNvCxnSpPr>
            <a:cxnSpLocks/>
          </p:cNvCxnSpPr>
          <p:nvPr/>
        </p:nvCxnSpPr>
        <p:spPr>
          <a:xfrm flipH="1">
            <a:off x="5085586" y="2770034"/>
            <a:ext cx="15669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FF216FD1-8520-4495-83FE-6F6CE6797D18}"/>
              </a:ext>
            </a:extLst>
          </p:cNvPr>
          <p:cNvSpPr/>
          <p:nvPr/>
        </p:nvSpPr>
        <p:spPr>
          <a:xfrm rot="5400000">
            <a:off x="7329434" y="4132560"/>
            <a:ext cx="643871" cy="1004093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32DD3558-FE6A-4321-8D96-C9443D3B3AAB}"/>
              </a:ext>
            </a:extLst>
          </p:cNvPr>
          <p:cNvSpPr/>
          <p:nvPr/>
        </p:nvSpPr>
        <p:spPr>
          <a:xfrm rot="5400000">
            <a:off x="7329433" y="5832185"/>
            <a:ext cx="643871" cy="1004093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id="{C021CC6C-D777-4BE8-A12E-FB18C64E85DA}"/>
              </a:ext>
            </a:extLst>
          </p:cNvPr>
          <p:cNvSpPr/>
          <p:nvPr/>
        </p:nvSpPr>
        <p:spPr>
          <a:xfrm rot="5400000">
            <a:off x="5924252" y="3027130"/>
            <a:ext cx="643871" cy="1004093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608C7790-0E7C-4B3A-90C4-57379388979D}"/>
              </a:ext>
            </a:extLst>
          </p:cNvPr>
          <p:cNvSpPr/>
          <p:nvPr/>
        </p:nvSpPr>
        <p:spPr>
          <a:xfrm rot="5400000">
            <a:off x="4495172" y="2267987"/>
            <a:ext cx="643871" cy="1004093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Isosceles Triangle 81">
            <a:extLst>
              <a:ext uri="{FF2B5EF4-FFF2-40B4-BE49-F238E27FC236}">
                <a16:creationId xmlns:a16="http://schemas.microsoft.com/office/drawing/2014/main" id="{A0AC45C2-F237-40FD-85B3-931C68E96717}"/>
              </a:ext>
            </a:extLst>
          </p:cNvPr>
          <p:cNvSpPr/>
          <p:nvPr/>
        </p:nvSpPr>
        <p:spPr>
          <a:xfrm rot="5400000">
            <a:off x="4493888" y="524780"/>
            <a:ext cx="643871" cy="1004093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3DD4872-ABD5-4D99-B951-261AC4A80576}"/>
              </a:ext>
            </a:extLst>
          </p:cNvPr>
          <p:cNvSpPr/>
          <p:nvPr/>
        </p:nvSpPr>
        <p:spPr>
          <a:xfrm>
            <a:off x="4077098" y="561519"/>
            <a:ext cx="6986458" cy="3443286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B3B2A898-F2F8-4489-BA1E-68FD533E3192}"/>
              </a:ext>
            </a:extLst>
          </p:cNvPr>
          <p:cNvSpPr/>
          <p:nvPr/>
        </p:nvSpPr>
        <p:spPr>
          <a:xfrm>
            <a:off x="6907328" y="4224658"/>
            <a:ext cx="4156236" cy="2533259"/>
          </a:xfrm>
          <a:prstGeom prst="rect">
            <a:avLst/>
          </a:prstGeom>
          <a:noFill/>
          <a:ln w="76200">
            <a:solidFill>
              <a:srgbClr val="FF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 Box 4">
            <a:extLst>
              <a:ext uri="{FF2B5EF4-FFF2-40B4-BE49-F238E27FC236}">
                <a16:creationId xmlns:a16="http://schemas.microsoft.com/office/drawing/2014/main" id="{F07E11A3-746F-5660-7F7C-7F86C68F3F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080421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">
            <a:extLst>
              <a:ext uri="{FF2B5EF4-FFF2-40B4-BE49-F238E27FC236}">
                <a16:creationId xmlns:a16="http://schemas.microsoft.com/office/drawing/2014/main" id="{E0254557-8888-A049-2CD5-3CFAA93883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BDF5BCF6-AAE9-A7F6-12F6-55E74D7729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Hierarchical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451240E7-6DE1-DD67-B650-A93255F5E5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Prep the Data, Include Numerical and Categorical, No Need to Remove 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B702F6-5769-E42A-8881-71205836F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3" y="1289697"/>
            <a:ext cx="9168596" cy="488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876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35070707-03D5-E46D-9114-9B71DA7076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0563A53E-A6EA-C6BA-0BC0-B3CEE76696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Hierarchical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232666C4-37EC-FDA1-9413-4D2B974798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The daisy() Function (‘cluster’ Package) Generates the Gower Distance Matrix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45C8C94-2799-CE60-953F-97C1492FD6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99"/>
          <a:stretch/>
        </p:blipFill>
        <p:spPr>
          <a:xfrm>
            <a:off x="1480532" y="1289697"/>
            <a:ext cx="9168595" cy="488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1921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E35F998D-FAFC-5EF7-5DE0-6E611524ED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1CF46A36-1119-697D-3FF3-612973BD9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Hierarchical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C87886CA-350D-3E33-B73F-280A1B782A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fviz_nbclust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Function (‘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factoextra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’ Package) Generates the Elbow Plot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4684CA-D7AE-18C6-BF20-707EA44943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3" y="1289697"/>
            <a:ext cx="9199754" cy="489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8629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E35F998D-FAFC-5EF7-5DE0-6E611524ED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1CF46A36-1119-697D-3FF3-612973BD9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Hierarchical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C87886CA-350D-3E33-B73F-280A1B782A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fviz_nbclust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Function (‘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factoextra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’ Package) Generates the Elbow Plot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335A1F-283B-E331-2034-6DDD81CBC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392" y="973668"/>
            <a:ext cx="7315215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2729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E35F998D-FAFC-5EF7-5DE0-6E611524ED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1CF46A36-1119-697D-3FF3-612973BD9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Hierarchical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C87886CA-350D-3E33-B73F-280A1B782A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The Functions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diana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or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agnes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(‘cluster’ Package) Are Used to Perform the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83B588-A332-F0F4-8981-6717615B48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2" y="1289696"/>
            <a:ext cx="9199753" cy="489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4732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4DC0A954-97DF-DB07-6A82-D94BBB755F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1D2D7189-6619-8DE1-70F9-F4682F1022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Hierarchical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1411F8E8-8E0A-5D1F-8249-D85BF6E26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The Functions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diana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or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agnes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(‘cluster’ Package) Are Used to Perform the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32D0320-FF9E-063A-ACF6-6E5CA5DB7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784" y="1508637"/>
            <a:ext cx="6668431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5901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9CDC04F8-D46A-9EA7-769D-8E9F7A1856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55B48DFC-177C-F72F-9E58-CDEB1769B4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Hierarchical Clustering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A14CF4F4-9AEF-0D1C-3EE3-7EBB6DC59D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cutree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Function (‘stats’ Package) Is Used to Generate the Clustering Assignments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5A46F8-41BB-0F7D-8587-2A0D509E2C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480531" y="1289696"/>
            <a:ext cx="9199753" cy="489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4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EC8C1C8-9875-54B2-53B0-04A52C3444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07"/>
          <a:stretch/>
        </p:blipFill>
        <p:spPr>
          <a:xfrm>
            <a:off x="1357986" y="1085156"/>
            <a:ext cx="9476028" cy="5055619"/>
          </a:xfrm>
          <a:prstGeom prst="rect">
            <a:avLst/>
          </a:prstGeom>
        </p:spPr>
      </p:pic>
      <p:sp>
        <p:nvSpPr>
          <p:cNvPr id="7" name="Text Box 4">
            <a:extLst>
              <a:ext uri="{FF2B5EF4-FFF2-40B4-BE49-F238E27FC236}">
                <a16:creationId xmlns:a16="http://schemas.microsoft.com/office/drawing/2014/main" id="{749894F9-64E6-C52F-B354-55EF8CA65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F65C2136-C5D2-67BE-DD27-B94C291BC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62502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Factors are Categorical Data, Which R Treats Differently than Numeric or String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116EDDF2-5ECA-8930-754F-8EBD10A566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Factors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1034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94D73BE0-D742-2169-C7EE-5E1C5BA391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7826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36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Thank You!</a:t>
            </a:r>
            <a:endParaRPr lang="en-US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042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>
            <a:extLst>
              <a:ext uri="{FF2B5EF4-FFF2-40B4-BE49-F238E27FC236}">
                <a16:creationId xmlns:a16="http://schemas.microsoft.com/office/drawing/2014/main" id="{749894F9-64E6-C52F-B354-55EF8CA65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3C9826-C230-22B0-40E1-CEB192EC06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76"/>
          <a:stretch/>
        </p:blipFill>
        <p:spPr>
          <a:xfrm>
            <a:off x="1319245" y="990560"/>
            <a:ext cx="9553510" cy="5055619"/>
          </a:xfrm>
          <a:prstGeom prst="rect">
            <a:avLst/>
          </a:prstGeom>
        </p:spPr>
      </p:pic>
      <p:sp>
        <p:nvSpPr>
          <p:cNvPr id="9" name="Text Box 4">
            <a:extLst>
              <a:ext uri="{FF2B5EF4-FFF2-40B4-BE49-F238E27FC236}">
                <a16:creationId xmlns:a16="http://schemas.microsoft.com/office/drawing/2014/main" id="{1B3EB103-69EA-F10D-8AA4-379DB77554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36830"/>
            <a:ext cx="12192000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Next, Read the Data with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read_csv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(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tidyverse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: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readr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)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mutate() and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as_factor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() Allow for the Manipulation of Vectors (Columns) (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tidyverse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: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dplyr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,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anose="02020603050405020304" pitchFamily="18" charset="0"/>
              </a:rPr>
              <a:t>forcats</a:t>
            </a: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)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AAB33A66-5DFD-D834-0B60-0A4D4F013B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Factors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81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>
            <a:extLst>
              <a:ext uri="{FF2B5EF4-FFF2-40B4-BE49-F238E27FC236}">
                <a16:creationId xmlns:a16="http://schemas.microsoft.com/office/drawing/2014/main" id="{F3D7686C-C4F2-6731-AFD0-27DAE4CE79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62502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Mutate Can Help With Outliers as Well 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307927DF-F3EF-6F94-7E21-8C7A8C640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F49A473F-2572-C99B-B0B3-F792C5115A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Outliers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D1CB92-5CB2-F965-AD10-5394C4DA61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46"/>
          <a:stretch/>
        </p:blipFill>
        <p:spPr>
          <a:xfrm>
            <a:off x="1319245" y="1085155"/>
            <a:ext cx="9553510" cy="506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454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>
            <a:extLst>
              <a:ext uri="{FF2B5EF4-FFF2-40B4-BE49-F238E27FC236}">
                <a16:creationId xmlns:a16="http://schemas.microsoft.com/office/drawing/2014/main" id="{F3D7686C-C4F2-6731-AFD0-27DAE4CE79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996226"/>
            <a:ext cx="12192000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Some Data Scientists Get Really, Really Triggered by Removing Outliers</a:t>
            </a:r>
          </a:p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At the Same Time, Some Analyses Are Influenced by Outliers (PCA, Mixture Modeling) 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307927DF-F3EF-6F94-7E21-8C7A8C640F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F49A473F-2572-C99B-B0B3-F792C5115A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Outliers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4D1021-D2A8-5C4A-5F30-23A4E9A142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9"/>
          <a:stretch/>
        </p:blipFill>
        <p:spPr>
          <a:xfrm>
            <a:off x="1357986" y="980248"/>
            <a:ext cx="9495370" cy="505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64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EC8C1C8-9875-54B2-53B0-04A52C3444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07"/>
          <a:stretch/>
        </p:blipFill>
        <p:spPr>
          <a:xfrm>
            <a:off x="1357986" y="1115713"/>
            <a:ext cx="9476028" cy="5055619"/>
          </a:xfrm>
          <a:prstGeom prst="rect">
            <a:avLst/>
          </a:prstGeom>
        </p:spPr>
      </p:pic>
      <p:sp>
        <p:nvSpPr>
          <p:cNvPr id="7" name="Text Box 4">
            <a:extLst>
              <a:ext uri="{FF2B5EF4-FFF2-40B4-BE49-F238E27FC236}">
                <a16:creationId xmlns:a16="http://schemas.microsoft.com/office/drawing/2014/main" id="{749894F9-64E6-C52F-B354-55EF8CA65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F65C2136-C5D2-67BE-DD27-B94C291BC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Missing Data is also a Major Problem in Some Analysis Methods (PCA): Remove or Impute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116EDDF2-5ECA-8930-754F-8EBD10A566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Missing Data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8854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>
            <a:extLst>
              <a:ext uri="{FF2B5EF4-FFF2-40B4-BE49-F238E27FC236}">
                <a16:creationId xmlns:a16="http://schemas.microsoft.com/office/drawing/2014/main" id="{749894F9-64E6-C52F-B354-55EF8CA65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27369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 Introduction to Morphometrics in R</a:t>
            </a:r>
            <a:endParaRPr lang="en-US" altLang="en-US" sz="4000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F65C2136-C5D2-67BE-DD27-B94C291BC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493058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Removing Missing Data Can Be Costly: 507x28 to 222x28 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116EDDF2-5ECA-8930-754F-8EBD10A566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0579"/>
            <a:ext cx="12192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Missing Data: Omit</a:t>
            </a:r>
            <a:endParaRPr lang="en-US" altLang="en-US" sz="2000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957F00-D1AC-B8CB-AE1E-5B2FCA0DFD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99"/>
          <a:stretch/>
        </p:blipFill>
        <p:spPr>
          <a:xfrm>
            <a:off x="1357986" y="1115712"/>
            <a:ext cx="9495369" cy="505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026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26676</TotalTime>
  <Words>1638</Words>
  <Application>Microsoft Office PowerPoint</Application>
  <PresentationFormat>Widescreen</PresentationFormat>
  <Paragraphs>404</Paragraphs>
  <Slides>40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Koenemann, Daniel</dc:creator>
  <cp:lastModifiedBy>Koenemann, Daniel</cp:lastModifiedBy>
  <cp:revision>126</cp:revision>
  <dcterms:created xsi:type="dcterms:W3CDTF">2022-04-25T23:01:35Z</dcterms:created>
  <dcterms:modified xsi:type="dcterms:W3CDTF">2022-06-22T18:01:18Z</dcterms:modified>
</cp:coreProperties>
</file>

<file path=docProps/thumbnail.jpeg>
</file>